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46" r:id="rId3"/>
    <p:sldId id="259" r:id="rId4"/>
    <p:sldId id="353" r:id="rId5"/>
    <p:sldId id="258" r:id="rId6"/>
    <p:sldId id="339" r:id="rId7"/>
    <p:sldId id="348" r:id="rId8"/>
    <p:sldId id="316" r:id="rId9"/>
    <p:sldId id="315" r:id="rId10"/>
    <p:sldId id="317" r:id="rId11"/>
    <p:sldId id="307" r:id="rId12"/>
    <p:sldId id="309" r:id="rId13"/>
    <p:sldId id="320" r:id="rId14"/>
    <p:sldId id="323" r:id="rId15"/>
    <p:sldId id="322" r:id="rId16"/>
    <p:sldId id="325" r:id="rId17"/>
    <p:sldId id="321" r:id="rId18"/>
    <p:sldId id="327" r:id="rId19"/>
    <p:sldId id="326" r:id="rId20"/>
    <p:sldId id="328" r:id="rId21"/>
    <p:sldId id="329" r:id="rId22"/>
    <p:sldId id="330" r:id="rId23"/>
    <p:sldId id="344" r:id="rId24"/>
    <p:sldId id="331" r:id="rId25"/>
    <p:sldId id="324" r:id="rId26"/>
    <p:sldId id="332" r:id="rId27"/>
    <p:sldId id="337" r:id="rId28"/>
    <p:sldId id="333" r:id="rId29"/>
    <p:sldId id="347" r:id="rId30"/>
    <p:sldId id="350" r:id="rId31"/>
    <p:sldId id="335" r:id="rId32"/>
    <p:sldId id="345" r:id="rId33"/>
    <p:sldId id="342" r:id="rId34"/>
    <p:sldId id="343" r:id="rId35"/>
    <p:sldId id="336" r:id="rId36"/>
    <p:sldId id="352" r:id="rId37"/>
    <p:sldId id="351" r:id="rId38"/>
    <p:sldId id="264" r:id="rId39"/>
  </p:sldIdLst>
  <p:sldSz cx="18288000" cy="10287000"/>
  <p:notesSz cx="10287000" cy="18288000"/>
  <p:embeddedFontLst>
    <p:embeddedFont>
      <p:font typeface="Inter" panose="020B0604020202020204" charset="0"/>
      <p:regular r:id="rId41"/>
      <p:bold r:id="rId42"/>
      <p:italic r:id="rId43"/>
      <p:boldItalic r:id="rId44"/>
    </p:embeddedFont>
    <p:embeddedFont>
      <p:font typeface="Maven Pro Black" panose="020B0604020202020204" charset="0"/>
      <p:bold r:id="rId45"/>
    </p:embeddedFont>
    <p:embeddedFont>
      <p:font typeface="Maven Pro Medium" panose="020B0604020202020204" charset="0"/>
      <p:regular r:id="rId46"/>
    </p:embeddedFont>
    <p:embeddedFont>
      <p:font typeface="Maven Pro Regular" panose="020B0604020202020204" charset="0"/>
      <p:regular r:id="rId47"/>
      <p:bold r:id="rId48"/>
      <p:italic r:id="rId49"/>
    </p:embeddedFont>
    <p:embeddedFont>
      <p:font typeface="Quattrocento Sans" panose="020B0502050000020003" pitchFamily="34" charset="0"/>
      <p:regular r:id="rId50"/>
      <p:bold r:id="rId51"/>
      <p:italic r:id="rId52"/>
      <p:boldItalic r:id="rId5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8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B9E84-A7C7-4220-B819-617583D02D8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2A7C8C-3F0D-4C1B-AE60-379C2AAB6EBE}">
      <dgm:prSet custT="1"/>
      <dgm:spPr/>
      <dgm:t>
        <a:bodyPr/>
        <a:lstStyle/>
        <a:p>
          <a:r>
            <a:rPr lang="pt-BR" sz="2000" b="1" dirty="0"/>
            <a:t>Alguns </a:t>
          </a:r>
          <a:r>
            <a:rPr lang="pt-BR" sz="2000" b="1" dirty="0" err="1"/>
            <a:t>devs</a:t>
          </a:r>
          <a:r>
            <a:rPr lang="pt-BR" sz="2000" b="1" dirty="0"/>
            <a:t> estão tão presos no mundo da sustentação possuindo nenhuma ou pouca experiência em .NET a partir do 6.</a:t>
          </a:r>
          <a:endParaRPr lang="en-US" sz="2000" b="1" dirty="0"/>
        </a:p>
      </dgm:t>
    </dgm:pt>
    <dgm:pt modelId="{D707DC9D-E64A-4C8E-B87A-2713B3802586}" type="parTrans" cxnId="{61DF0F8A-17BC-47CB-8882-0AA24CF8C254}">
      <dgm:prSet/>
      <dgm:spPr/>
      <dgm:t>
        <a:bodyPr/>
        <a:lstStyle/>
        <a:p>
          <a:endParaRPr lang="en-US"/>
        </a:p>
      </dgm:t>
    </dgm:pt>
    <dgm:pt modelId="{5266DD31-5142-4000-AE64-753EE3A7E559}" type="sibTrans" cxnId="{61DF0F8A-17BC-47CB-8882-0AA24CF8C254}">
      <dgm:prSet/>
      <dgm:spPr/>
      <dgm:t>
        <a:bodyPr/>
        <a:lstStyle/>
        <a:p>
          <a:endParaRPr lang="en-US"/>
        </a:p>
      </dgm:t>
    </dgm:pt>
    <dgm:pt modelId="{2F320686-2D4E-4A1C-8F97-6EA8E49CAAAD}">
      <dgm:prSet custT="1"/>
      <dgm:spPr/>
      <dgm:t>
        <a:bodyPr/>
        <a:lstStyle/>
        <a:p>
          <a:r>
            <a:rPr lang="pt-BR" sz="2000" b="1" dirty="0"/>
            <a:t>Alguns  </a:t>
          </a:r>
          <a:r>
            <a:rPr lang="pt-BR" sz="2000" b="1" dirty="0" err="1"/>
            <a:t>Devs</a:t>
          </a:r>
          <a:r>
            <a:rPr lang="pt-BR" sz="2000" b="1" dirty="0"/>
            <a:t> Jr especializaram-se em Api, outros em Windows </a:t>
          </a:r>
          <a:r>
            <a:rPr lang="pt-BR" sz="2000" b="1" dirty="0" err="1"/>
            <a:t>Forms</a:t>
          </a:r>
          <a:r>
            <a:rPr lang="pt-BR" sz="2000" b="1" dirty="0"/>
            <a:t>, outros em Web </a:t>
          </a:r>
          <a:r>
            <a:rPr lang="pt-BR" sz="2000" b="1" dirty="0" err="1"/>
            <a:t>Forms</a:t>
          </a:r>
          <a:r>
            <a:rPr lang="pt-BR" sz="2000" b="1" dirty="0"/>
            <a:t> e não conhecem outras aplicações.</a:t>
          </a:r>
          <a:endParaRPr lang="en-US" sz="2000" b="1" dirty="0"/>
        </a:p>
      </dgm:t>
    </dgm:pt>
    <dgm:pt modelId="{FEBAADFA-7949-4D9B-9B8F-73F1132B17C7}" type="parTrans" cxnId="{CA3F1897-761E-4734-ABF9-6F9A8E495C0B}">
      <dgm:prSet/>
      <dgm:spPr/>
      <dgm:t>
        <a:bodyPr/>
        <a:lstStyle/>
        <a:p>
          <a:endParaRPr lang="en-US"/>
        </a:p>
      </dgm:t>
    </dgm:pt>
    <dgm:pt modelId="{961157AE-7E41-46CD-B9BD-92B31BB1F0B3}" type="sibTrans" cxnId="{CA3F1897-761E-4734-ABF9-6F9A8E495C0B}">
      <dgm:prSet/>
      <dgm:spPr/>
      <dgm:t>
        <a:bodyPr/>
        <a:lstStyle/>
        <a:p>
          <a:endParaRPr lang="en-US"/>
        </a:p>
      </dgm:t>
    </dgm:pt>
    <dgm:pt modelId="{7BFFCB53-415B-4C6B-9809-EEBA99684CF2}">
      <dgm:prSet custT="1"/>
      <dgm:spPr/>
      <dgm:t>
        <a:bodyPr/>
        <a:lstStyle/>
        <a:p>
          <a:r>
            <a:rPr lang="pt-BR" sz="2400" b="1" dirty="0"/>
            <a:t>em todos os níveis, falta de conhecimento em novas features.</a:t>
          </a:r>
          <a:endParaRPr lang="en-US" sz="2400" b="1" dirty="0"/>
        </a:p>
      </dgm:t>
    </dgm:pt>
    <dgm:pt modelId="{8AA70EA0-B815-4D6E-860D-922BCA531293}" type="parTrans" cxnId="{D766B930-CA6E-43B5-89AD-5274766335B0}">
      <dgm:prSet/>
      <dgm:spPr/>
      <dgm:t>
        <a:bodyPr/>
        <a:lstStyle/>
        <a:p>
          <a:endParaRPr lang="en-US"/>
        </a:p>
      </dgm:t>
    </dgm:pt>
    <dgm:pt modelId="{886134A6-9F16-4042-8982-AE274D47F3A0}" type="sibTrans" cxnId="{D766B930-CA6E-43B5-89AD-5274766335B0}">
      <dgm:prSet/>
      <dgm:spPr/>
      <dgm:t>
        <a:bodyPr/>
        <a:lstStyle/>
        <a:p>
          <a:endParaRPr lang="en-US"/>
        </a:p>
      </dgm:t>
    </dgm:pt>
    <dgm:pt modelId="{D295AB86-D4DF-4DCF-9183-E0DF4EBC2951}">
      <dgm:prSet custT="1"/>
      <dgm:spPr/>
      <dgm:t>
        <a:bodyPr/>
        <a:lstStyle/>
        <a:p>
          <a:r>
            <a:rPr lang="pt-BR" sz="2400" b="1" dirty="0"/>
            <a:t>Uso de Entity Framework, </a:t>
          </a:r>
          <a:r>
            <a:rPr lang="pt-BR" sz="2400" b="1" dirty="0" err="1"/>
            <a:t>Dapper</a:t>
          </a:r>
          <a:r>
            <a:rPr lang="pt-BR" sz="2400" b="1" dirty="0"/>
            <a:t> e </a:t>
          </a:r>
          <a:r>
            <a:rPr lang="pt-BR" sz="2400" b="1" dirty="0" err="1"/>
            <a:t>Ado.Net</a:t>
          </a:r>
          <a:r>
            <a:rPr lang="pt-BR" sz="2400" b="1" dirty="0"/>
            <a:t> sem saber definir o "por que" da escolha de cada um.</a:t>
          </a:r>
          <a:endParaRPr lang="en-US" sz="2400" b="1" dirty="0"/>
        </a:p>
      </dgm:t>
    </dgm:pt>
    <dgm:pt modelId="{ECB5BA23-9D95-4E6D-B3AB-724E12DDC94E}" type="parTrans" cxnId="{15B6162E-6A9B-48C6-AA6C-E8B4976F67B2}">
      <dgm:prSet/>
      <dgm:spPr/>
      <dgm:t>
        <a:bodyPr/>
        <a:lstStyle/>
        <a:p>
          <a:endParaRPr lang="en-US"/>
        </a:p>
      </dgm:t>
    </dgm:pt>
    <dgm:pt modelId="{81BD4A61-B6CA-4F0E-BD04-5648F4061161}" type="sibTrans" cxnId="{15B6162E-6A9B-48C6-AA6C-E8B4976F67B2}">
      <dgm:prSet/>
      <dgm:spPr/>
      <dgm:t>
        <a:bodyPr/>
        <a:lstStyle/>
        <a:p>
          <a:endParaRPr lang="en-US"/>
        </a:p>
      </dgm:t>
    </dgm:pt>
    <dgm:pt modelId="{093BCB51-8531-4801-ABF2-DA1228C23BE1}">
      <dgm:prSet custT="1"/>
      <dgm:spPr/>
      <dgm:t>
        <a:bodyPr/>
        <a:lstStyle/>
        <a:p>
          <a:r>
            <a:rPr lang="pt-BR" sz="2400" b="1" dirty="0"/>
            <a:t>Poucos </a:t>
          </a:r>
          <a:r>
            <a:rPr lang="pt-BR" sz="2400" b="1" dirty="0" err="1"/>
            <a:t>devs</a:t>
          </a:r>
          <a:r>
            <a:rPr lang="pt-BR" sz="2400" b="1" dirty="0"/>
            <a:t> sabem o que são </a:t>
          </a:r>
          <a:r>
            <a:rPr lang="pt-BR" sz="2400" b="1" dirty="0" err="1"/>
            <a:t>Worker</a:t>
          </a:r>
          <a:r>
            <a:rPr lang="pt-BR" sz="2400" b="1" dirty="0"/>
            <a:t> Services no .NET.</a:t>
          </a:r>
          <a:endParaRPr lang="en-US" sz="2400" b="1" dirty="0"/>
        </a:p>
      </dgm:t>
    </dgm:pt>
    <dgm:pt modelId="{780DCC7E-07F8-43EB-8FB4-1B690D1C7868}" type="parTrans" cxnId="{A18134CA-1DE3-4379-90CB-B7BC1CE80B7E}">
      <dgm:prSet/>
      <dgm:spPr/>
      <dgm:t>
        <a:bodyPr/>
        <a:lstStyle/>
        <a:p>
          <a:endParaRPr lang="en-US"/>
        </a:p>
      </dgm:t>
    </dgm:pt>
    <dgm:pt modelId="{B9433C4E-B956-4C4A-9CA4-9EF0C50F1AEC}" type="sibTrans" cxnId="{A18134CA-1DE3-4379-90CB-B7BC1CE80B7E}">
      <dgm:prSet/>
      <dgm:spPr/>
      <dgm:t>
        <a:bodyPr/>
        <a:lstStyle/>
        <a:p>
          <a:endParaRPr lang="en-US"/>
        </a:p>
      </dgm:t>
    </dgm:pt>
    <dgm:pt modelId="{879736B9-BD5F-496C-B2DF-2C1A4B8B8515}">
      <dgm:prSet custT="1"/>
      <dgm:spPr/>
      <dgm:t>
        <a:bodyPr/>
        <a:lstStyle/>
        <a:p>
          <a:r>
            <a:rPr lang="pt-BR" sz="2400" b="1" dirty="0"/>
            <a:t>Muito conhecimento acadêmico e pouca prática !</a:t>
          </a:r>
          <a:endParaRPr lang="en-US" sz="2400" b="1" dirty="0"/>
        </a:p>
      </dgm:t>
    </dgm:pt>
    <dgm:pt modelId="{87D3BB9C-687F-41B1-93DD-B0326EF40A53}" type="parTrans" cxnId="{10663AD0-4032-4571-BDF0-F9BB961B47C5}">
      <dgm:prSet/>
      <dgm:spPr/>
      <dgm:t>
        <a:bodyPr/>
        <a:lstStyle/>
        <a:p>
          <a:endParaRPr lang="en-US"/>
        </a:p>
      </dgm:t>
    </dgm:pt>
    <dgm:pt modelId="{65ED94A7-AEC3-42FA-B00F-B8EDD2D129E8}" type="sibTrans" cxnId="{10663AD0-4032-4571-BDF0-F9BB961B47C5}">
      <dgm:prSet/>
      <dgm:spPr/>
      <dgm:t>
        <a:bodyPr/>
        <a:lstStyle/>
        <a:p>
          <a:endParaRPr lang="en-US"/>
        </a:p>
      </dgm:t>
    </dgm:pt>
    <dgm:pt modelId="{9C0E6193-DB4D-41CE-B922-652E7FD23173}" type="pres">
      <dgm:prSet presAssocID="{225B9E84-A7C7-4220-B819-617583D02D8D}" presName="Name0" presStyleCnt="0">
        <dgm:presLayoutVars>
          <dgm:dir/>
          <dgm:resizeHandles val="exact"/>
        </dgm:presLayoutVars>
      </dgm:prSet>
      <dgm:spPr/>
    </dgm:pt>
    <dgm:pt modelId="{EDEF5338-03A0-42B1-8555-B747CDA9BE0A}" type="pres">
      <dgm:prSet presAssocID="{3B2A7C8C-3F0D-4C1B-AE60-379C2AAB6EBE}" presName="node" presStyleLbl="node1" presStyleIdx="0" presStyleCnt="6">
        <dgm:presLayoutVars>
          <dgm:bulletEnabled val="1"/>
        </dgm:presLayoutVars>
      </dgm:prSet>
      <dgm:spPr/>
    </dgm:pt>
    <dgm:pt modelId="{E68FFA56-EAE3-41BD-B8EC-F0D93209F833}" type="pres">
      <dgm:prSet presAssocID="{5266DD31-5142-4000-AE64-753EE3A7E559}" presName="sibTrans" presStyleLbl="sibTrans1D1" presStyleIdx="0" presStyleCnt="5"/>
      <dgm:spPr/>
    </dgm:pt>
    <dgm:pt modelId="{A6140700-5A64-48C3-877B-2EA701A02031}" type="pres">
      <dgm:prSet presAssocID="{5266DD31-5142-4000-AE64-753EE3A7E559}" presName="connectorText" presStyleLbl="sibTrans1D1" presStyleIdx="0" presStyleCnt="5"/>
      <dgm:spPr/>
    </dgm:pt>
    <dgm:pt modelId="{E9D37C28-C6D1-40B1-B0D4-DAC93ECA3FAD}" type="pres">
      <dgm:prSet presAssocID="{2F320686-2D4E-4A1C-8F97-6EA8E49CAAAD}" presName="node" presStyleLbl="node1" presStyleIdx="1" presStyleCnt="6">
        <dgm:presLayoutVars>
          <dgm:bulletEnabled val="1"/>
        </dgm:presLayoutVars>
      </dgm:prSet>
      <dgm:spPr/>
    </dgm:pt>
    <dgm:pt modelId="{147FB8C8-0E1F-4BF7-AF5E-67E3D806E83F}" type="pres">
      <dgm:prSet presAssocID="{961157AE-7E41-46CD-B9BD-92B31BB1F0B3}" presName="sibTrans" presStyleLbl="sibTrans1D1" presStyleIdx="1" presStyleCnt="5"/>
      <dgm:spPr/>
    </dgm:pt>
    <dgm:pt modelId="{6C616A10-4218-4850-BD4D-390BB9A81B6A}" type="pres">
      <dgm:prSet presAssocID="{961157AE-7E41-46CD-B9BD-92B31BB1F0B3}" presName="connectorText" presStyleLbl="sibTrans1D1" presStyleIdx="1" presStyleCnt="5"/>
      <dgm:spPr/>
    </dgm:pt>
    <dgm:pt modelId="{6922102A-DB11-4725-A854-8FB02F8302DA}" type="pres">
      <dgm:prSet presAssocID="{7BFFCB53-415B-4C6B-9809-EEBA99684CF2}" presName="node" presStyleLbl="node1" presStyleIdx="2" presStyleCnt="6">
        <dgm:presLayoutVars>
          <dgm:bulletEnabled val="1"/>
        </dgm:presLayoutVars>
      </dgm:prSet>
      <dgm:spPr/>
    </dgm:pt>
    <dgm:pt modelId="{78195482-C6AF-4530-8CDD-468B3972C0D4}" type="pres">
      <dgm:prSet presAssocID="{886134A6-9F16-4042-8982-AE274D47F3A0}" presName="sibTrans" presStyleLbl="sibTrans1D1" presStyleIdx="2" presStyleCnt="5"/>
      <dgm:spPr/>
    </dgm:pt>
    <dgm:pt modelId="{44F8CE6F-2573-4785-8E39-5D1524FA619C}" type="pres">
      <dgm:prSet presAssocID="{886134A6-9F16-4042-8982-AE274D47F3A0}" presName="connectorText" presStyleLbl="sibTrans1D1" presStyleIdx="2" presStyleCnt="5"/>
      <dgm:spPr/>
    </dgm:pt>
    <dgm:pt modelId="{BE1FD97C-A750-4072-9D0D-0F8DD2534E2A}" type="pres">
      <dgm:prSet presAssocID="{D295AB86-D4DF-4DCF-9183-E0DF4EBC2951}" presName="node" presStyleLbl="node1" presStyleIdx="3" presStyleCnt="6">
        <dgm:presLayoutVars>
          <dgm:bulletEnabled val="1"/>
        </dgm:presLayoutVars>
      </dgm:prSet>
      <dgm:spPr/>
    </dgm:pt>
    <dgm:pt modelId="{9361BD5C-64DB-44FD-A70D-EBF2EEB7B737}" type="pres">
      <dgm:prSet presAssocID="{81BD4A61-B6CA-4F0E-BD04-5648F4061161}" presName="sibTrans" presStyleLbl="sibTrans1D1" presStyleIdx="3" presStyleCnt="5"/>
      <dgm:spPr/>
    </dgm:pt>
    <dgm:pt modelId="{14A9D0C8-1D80-4A81-B33E-291FFEECEF94}" type="pres">
      <dgm:prSet presAssocID="{81BD4A61-B6CA-4F0E-BD04-5648F4061161}" presName="connectorText" presStyleLbl="sibTrans1D1" presStyleIdx="3" presStyleCnt="5"/>
      <dgm:spPr/>
    </dgm:pt>
    <dgm:pt modelId="{207C85F3-CAAA-48B0-A4D7-C7060290DE51}" type="pres">
      <dgm:prSet presAssocID="{093BCB51-8531-4801-ABF2-DA1228C23BE1}" presName="node" presStyleLbl="node1" presStyleIdx="4" presStyleCnt="6">
        <dgm:presLayoutVars>
          <dgm:bulletEnabled val="1"/>
        </dgm:presLayoutVars>
      </dgm:prSet>
      <dgm:spPr/>
    </dgm:pt>
    <dgm:pt modelId="{ED8AD8BB-0C79-4EEA-AC9A-80F3D77D53C8}" type="pres">
      <dgm:prSet presAssocID="{B9433C4E-B956-4C4A-9CA4-9EF0C50F1AEC}" presName="sibTrans" presStyleLbl="sibTrans1D1" presStyleIdx="4" presStyleCnt="5"/>
      <dgm:spPr/>
    </dgm:pt>
    <dgm:pt modelId="{AAAFF9BE-4D9D-4DE0-AC06-92F75BF0F274}" type="pres">
      <dgm:prSet presAssocID="{B9433C4E-B956-4C4A-9CA4-9EF0C50F1AEC}" presName="connectorText" presStyleLbl="sibTrans1D1" presStyleIdx="4" presStyleCnt="5"/>
      <dgm:spPr/>
    </dgm:pt>
    <dgm:pt modelId="{31C8943C-0F57-4B30-8683-856F8F5322B8}" type="pres">
      <dgm:prSet presAssocID="{879736B9-BD5F-496C-B2DF-2C1A4B8B8515}" presName="node" presStyleLbl="node1" presStyleIdx="5" presStyleCnt="6">
        <dgm:presLayoutVars>
          <dgm:bulletEnabled val="1"/>
        </dgm:presLayoutVars>
      </dgm:prSet>
      <dgm:spPr/>
    </dgm:pt>
  </dgm:ptLst>
  <dgm:cxnLst>
    <dgm:cxn modelId="{FCB64B14-A142-4917-BE8B-CA8F9142B4B6}" type="presOf" srcId="{5266DD31-5142-4000-AE64-753EE3A7E559}" destId="{A6140700-5A64-48C3-877B-2EA701A02031}" srcOrd="1" destOrd="0" presId="urn:microsoft.com/office/officeart/2016/7/layout/RepeatingBendingProcessNew"/>
    <dgm:cxn modelId="{BFFB9716-21F6-47DA-89D0-8979A1E6DD37}" type="presOf" srcId="{2F320686-2D4E-4A1C-8F97-6EA8E49CAAAD}" destId="{E9D37C28-C6D1-40B1-B0D4-DAC93ECA3FAD}" srcOrd="0" destOrd="0" presId="urn:microsoft.com/office/officeart/2016/7/layout/RepeatingBendingProcessNew"/>
    <dgm:cxn modelId="{15B6162E-6A9B-48C6-AA6C-E8B4976F67B2}" srcId="{225B9E84-A7C7-4220-B819-617583D02D8D}" destId="{D295AB86-D4DF-4DCF-9183-E0DF4EBC2951}" srcOrd="3" destOrd="0" parTransId="{ECB5BA23-9D95-4E6D-B3AB-724E12DDC94E}" sibTransId="{81BD4A61-B6CA-4F0E-BD04-5648F4061161}"/>
    <dgm:cxn modelId="{D766B930-CA6E-43B5-89AD-5274766335B0}" srcId="{225B9E84-A7C7-4220-B819-617583D02D8D}" destId="{7BFFCB53-415B-4C6B-9809-EEBA99684CF2}" srcOrd="2" destOrd="0" parTransId="{8AA70EA0-B815-4D6E-860D-922BCA531293}" sibTransId="{886134A6-9F16-4042-8982-AE274D47F3A0}"/>
    <dgm:cxn modelId="{C7EE1036-A428-4064-98C2-BEE22DE04B1B}" type="presOf" srcId="{B9433C4E-B956-4C4A-9CA4-9EF0C50F1AEC}" destId="{AAAFF9BE-4D9D-4DE0-AC06-92F75BF0F274}" srcOrd="1" destOrd="0" presId="urn:microsoft.com/office/officeart/2016/7/layout/RepeatingBendingProcessNew"/>
    <dgm:cxn modelId="{C063096D-38DE-453E-8D40-C99460799C9C}" type="presOf" srcId="{81BD4A61-B6CA-4F0E-BD04-5648F4061161}" destId="{9361BD5C-64DB-44FD-A70D-EBF2EEB7B737}" srcOrd="0" destOrd="0" presId="urn:microsoft.com/office/officeart/2016/7/layout/RepeatingBendingProcessNew"/>
    <dgm:cxn modelId="{220D674D-4318-4E76-82FA-2F37B7569A8A}" type="presOf" srcId="{879736B9-BD5F-496C-B2DF-2C1A4B8B8515}" destId="{31C8943C-0F57-4B30-8683-856F8F5322B8}" srcOrd="0" destOrd="0" presId="urn:microsoft.com/office/officeart/2016/7/layout/RepeatingBendingProcessNew"/>
    <dgm:cxn modelId="{D5825580-F5B3-410F-AA01-8612BFBDF4CA}" type="presOf" srcId="{886134A6-9F16-4042-8982-AE274D47F3A0}" destId="{78195482-C6AF-4530-8CDD-468B3972C0D4}" srcOrd="0" destOrd="0" presId="urn:microsoft.com/office/officeart/2016/7/layout/RepeatingBendingProcessNew"/>
    <dgm:cxn modelId="{2C1FE881-1601-49C9-B4C3-0CE310C4A6B3}" type="presOf" srcId="{D295AB86-D4DF-4DCF-9183-E0DF4EBC2951}" destId="{BE1FD97C-A750-4072-9D0D-0F8DD2534E2A}" srcOrd="0" destOrd="0" presId="urn:microsoft.com/office/officeart/2016/7/layout/RepeatingBendingProcessNew"/>
    <dgm:cxn modelId="{632A5586-DA33-4283-AF97-6ADEF62BF433}" type="presOf" srcId="{961157AE-7E41-46CD-B9BD-92B31BB1F0B3}" destId="{147FB8C8-0E1F-4BF7-AF5E-67E3D806E83F}" srcOrd="0" destOrd="0" presId="urn:microsoft.com/office/officeart/2016/7/layout/RepeatingBendingProcessNew"/>
    <dgm:cxn modelId="{61DF0F8A-17BC-47CB-8882-0AA24CF8C254}" srcId="{225B9E84-A7C7-4220-B819-617583D02D8D}" destId="{3B2A7C8C-3F0D-4C1B-AE60-379C2AAB6EBE}" srcOrd="0" destOrd="0" parTransId="{D707DC9D-E64A-4C8E-B87A-2713B3802586}" sibTransId="{5266DD31-5142-4000-AE64-753EE3A7E559}"/>
    <dgm:cxn modelId="{294D6A8D-AC5C-46E9-B91D-00D64096FEA9}" type="presOf" srcId="{5266DD31-5142-4000-AE64-753EE3A7E559}" destId="{E68FFA56-EAE3-41BD-B8EC-F0D93209F833}" srcOrd="0" destOrd="0" presId="urn:microsoft.com/office/officeart/2016/7/layout/RepeatingBendingProcessNew"/>
    <dgm:cxn modelId="{13FA6192-55D8-49B1-8D01-D1AFF55AB243}" type="presOf" srcId="{093BCB51-8531-4801-ABF2-DA1228C23BE1}" destId="{207C85F3-CAAA-48B0-A4D7-C7060290DE51}" srcOrd="0" destOrd="0" presId="urn:microsoft.com/office/officeart/2016/7/layout/RepeatingBendingProcessNew"/>
    <dgm:cxn modelId="{CA3F1897-761E-4734-ABF9-6F9A8E495C0B}" srcId="{225B9E84-A7C7-4220-B819-617583D02D8D}" destId="{2F320686-2D4E-4A1C-8F97-6EA8E49CAAAD}" srcOrd="1" destOrd="0" parTransId="{FEBAADFA-7949-4D9B-9B8F-73F1132B17C7}" sibTransId="{961157AE-7E41-46CD-B9BD-92B31BB1F0B3}"/>
    <dgm:cxn modelId="{1AB526AA-AD7A-406D-8CBB-4B5B8B382F65}" type="presOf" srcId="{7BFFCB53-415B-4C6B-9809-EEBA99684CF2}" destId="{6922102A-DB11-4725-A854-8FB02F8302DA}" srcOrd="0" destOrd="0" presId="urn:microsoft.com/office/officeart/2016/7/layout/RepeatingBendingProcessNew"/>
    <dgm:cxn modelId="{E696B4B3-6D4D-4C87-BD3A-6B86E049D696}" type="presOf" srcId="{81BD4A61-B6CA-4F0E-BD04-5648F4061161}" destId="{14A9D0C8-1D80-4A81-B33E-291FFEECEF94}" srcOrd="1" destOrd="0" presId="urn:microsoft.com/office/officeart/2016/7/layout/RepeatingBendingProcessNew"/>
    <dgm:cxn modelId="{1DF780BE-BAA9-4584-8311-BBB1E6B0046E}" type="presOf" srcId="{B9433C4E-B956-4C4A-9CA4-9EF0C50F1AEC}" destId="{ED8AD8BB-0C79-4EEA-AC9A-80F3D77D53C8}" srcOrd="0" destOrd="0" presId="urn:microsoft.com/office/officeart/2016/7/layout/RepeatingBendingProcessNew"/>
    <dgm:cxn modelId="{EE7C35BF-6E9F-4DA0-B53C-ACA44D79C7C6}" type="presOf" srcId="{3B2A7C8C-3F0D-4C1B-AE60-379C2AAB6EBE}" destId="{EDEF5338-03A0-42B1-8555-B747CDA9BE0A}" srcOrd="0" destOrd="0" presId="urn:microsoft.com/office/officeart/2016/7/layout/RepeatingBendingProcessNew"/>
    <dgm:cxn modelId="{A18134CA-1DE3-4379-90CB-B7BC1CE80B7E}" srcId="{225B9E84-A7C7-4220-B819-617583D02D8D}" destId="{093BCB51-8531-4801-ABF2-DA1228C23BE1}" srcOrd="4" destOrd="0" parTransId="{780DCC7E-07F8-43EB-8FB4-1B690D1C7868}" sibTransId="{B9433C4E-B956-4C4A-9CA4-9EF0C50F1AEC}"/>
    <dgm:cxn modelId="{10663AD0-4032-4571-BDF0-F9BB961B47C5}" srcId="{225B9E84-A7C7-4220-B819-617583D02D8D}" destId="{879736B9-BD5F-496C-B2DF-2C1A4B8B8515}" srcOrd="5" destOrd="0" parTransId="{87D3BB9C-687F-41B1-93DD-B0326EF40A53}" sibTransId="{65ED94A7-AEC3-42FA-B00F-B8EDD2D129E8}"/>
    <dgm:cxn modelId="{8EA9DBD5-38F2-4B12-AB83-369F347A1457}" type="presOf" srcId="{961157AE-7E41-46CD-B9BD-92B31BB1F0B3}" destId="{6C616A10-4218-4850-BD4D-390BB9A81B6A}" srcOrd="1" destOrd="0" presId="urn:microsoft.com/office/officeart/2016/7/layout/RepeatingBendingProcessNew"/>
    <dgm:cxn modelId="{A65C20EE-60E7-46CE-A9AA-E2C30AD69D61}" type="presOf" srcId="{886134A6-9F16-4042-8982-AE274D47F3A0}" destId="{44F8CE6F-2573-4785-8E39-5D1524FA619C}" srcOrd="1" destOrd="0" presId="urn:microsoft.com/office/officeart/2016/7/layout/RepeatingBendingProcessNew"/>
    <dgm:cxn modelId="{9F01B0EF-7731-4ADA-8727-6D9A31C6ACF2}" type="presOf" srcId="{225B9E84-A7C7-4220-B819-617583D02D8D}" destId="{9C0E6193-DB4D-41CE-B922-652E7FD23173}" srcOrd="0" destOrd="0" presId="urn:microsoft.com/office/officeart/2016/7/layout/RepeatingBendingProcessNew"/>
    <dgm:cxn modelId="{61DDE9E0-EEB8-4B95-98F0-3F4C7621FFE7}" type="presParOf" srcId="{9C0E6193-DB4D-41CE-B922-652E7FD23173}" destId="{EDEF5338-03A0-42B1-8555-B747CDA9BE0A}" srcOrd="0" destOrd="0" presId="urn:microsoft.com/office/officeart/2016/7/layout/RepeatingBendingProcessNew"/>
    <dgm:cxn modelId="{A55EA724-1E2E-4347-95AC-DEAC224FBA16}" type="presParOf" srcId="{9C0E6193-DB4D-41CE-B922-652E7FD23173}" destId="{E68FFA56-EAE3-41BD-B8EC-F0D93209F833}" srcOrd="1" destOrd="0" presId="urn:microsoft.com/office/officeart/2016/7/layout/RepeatingBendingProcessNew"/>
    <dgm:cxn modelId="{C065D2A3-5A1F-41CF-A509-99DB122119B1}" type="presParOf" srcId="{E68FFA56-EAE3-41BD-B8EC-F0D93209F833}" destId="{A6140700-5A64-48C3-877B-2EA701A02031}" srcOrd="0" destOrd="0" presId="urn:microsoft.com/office/officeart/2016/7/layout/RepeatingBendingProcessNew"/>
    <dgm:cxn modelId="{24FF90A2-9D11-44AC-8041-D4A1410AB69F}" type="presParOf" srcId="{9C0E6193-DB4D-41CE-B922-652E7FD23173}" destId="{E9D37C28-C6D1-40B1-B0D4-DAC93ECA3FAD}" srcOrd="2" destOrd="0" presId="urn:microsoft.com/office/officeart/2016/7/layout/RepeatingBendingProcessNew"/>
    <dgm:cxn modelId="{020BB068-2E08-4E7A-B7A8-4ED0B3DCA5AB}" type="presParOf" srcId="{9C0E6193-DB4D-41CE-B922-652E7FD23173}" destId="{147FB8C8-0E1F-4BF7-AF5E-67E3D806E83F}" srcOrd="3" destOrd="0" presId="urn:microsoft.com/office/officeart/2016/7/layout/RepeatingBendingProcessNew"/>
    <dgm:cxn modelId="{D7620504-5FEC-4EE4-B133-E2922EDB3252}" type="presParOf" srcId="{147FB8C8-0E1F-4BF7-AF5E-67E3D806E83F}" destId="{6C616A10-4218-4850-BD4D-390BB9A81B6A}" srcOrd="0" destOrd="0" presId="urn:microsoft.com/office/officeart/2016/7/layout/RepeatingBendingProcessNew"/>
    <dgm:cxn modelId="{18274338-D15A-489B-971A-8EAF075D96DA}" type="presParOf" srcId="{9C0E6193-DB4D-41CE-B922-652E7FD23173}" destId="{6922102A-DB11-4725-A854-8FB02F8302DA}" srcOrd="4" destOrd="0" presId="urn:microsoft.com/office/officeart/2016/7/layout/RepeatingBendingProcessNew"/>
    <dgm:cxn modelId="{A8D82C1A-F8DD-46BC-B135-3E0450F7BA4B}" type="presParOf" srcId="{9C0E6193-DB4D-41CE-B922-652E7FD23173}" destId="{78195482-C6AF-4530-8CDD-468B3972C0D4}" srcOrd="5" destOrd="0" presId="urn:microsoft.com/office/officeart/2016/7/layout/RepeatingBendingProcessNew"/>
    <dgm:cxn modelId="{D10020BD-E73F-4E4D-81EB-07B3E453C38D}" type="presParOf" srcId="{78195482-C6AF-4530-8CDD-468B3972C0D4}" destId="{44F8CE6F-2573-4785-8E39-5D1524FA619C}" srcOrd="0" destOrd="0" presId="urn:microsoft.com/office/officeart/2016/7/layout/RepeatingBendingProcessNew"/>
    <dgm:cxn modelId="{56AF0D30-08CA-4572-A7F7-DDABFFE46BE2}" type="presParOf" srcId="{9C0E6193-DB4D-41CE-B922-652E7FD23173}" destId="{BE1FD97C-A750-4072-9D0D-0F8DD2534E2A}" srcOrd="6" destOrd="0" presId="urn:microsoft.com/office/officeart/2016/7/layout/RepeatingBendingProcessNew"/>
    <dgm:cxn modelId="{131981C2-2433-4A83-868A-32EDBA3E66AB}" type="presParOf" srcId="{9C0E6193-DB4D-41CE-B922-652E7FD23173}" destId="{9361BD5C-64DB-44FD-A70D-EBF2EEB7B737}" srcOrd="7" destOrd="0" presId="urn:microsoft.com/office/officeart/2016/7/layout/RepeatingBendingProcessNew"/>
    <dgm:cxn modelId="{0BEFDD42-5FC7-43E8-967A-DD86B02A879D}" type="presParOf" srcId="{9361BD5C-64DB-44FD-A70D-EBF2EEB7B737}" destId="{14A9D0C8-1D80-4A81-B33E-291FFEECEF94}" srcOrd="0" destOrd="0" presId="urn:microsoft.com/office/officeart/2016/7/layout/RepeatingBendingProcessNew"/>
    <dgm:cxn modelId="{79DE9451-1965-4805-90A4-0480EF1E9788}" type="presParOf" srcId="{9C0E6193-DB4D-41CE-B922-652E7FD23173}" destId="{207C85F3-CAAA-48B0-A4D7-C7060290DE51}" srcOrd="8" destOrd="0" presId="urn:microsoft.com/office/officeart/2016/7/layout/RepeatingBendingProcessNew"/>
    <dgm:cxn modelId="{72A00613-3483-4F4D-8DDE-4EBB81EA7B1E}" type="presParOf" srcId="{9C0E6193-DB4D-41CE-B922-652E7FD23173}" destId="{ED8AD8BB-0C79-4EEA-AC9A-80F3D77D53C8}" srcOrd="9" destOrd="0" presId="urn:microsoft.com/office/officeart/2016/7/layout/RepeatingBendingProcessNew"/>
    <dgm:cxn modelId="{F8C4BCAF-ECA8-4AFB-B4BA-66FEB5D51142}" type="presParOf" srcId="{ED8AD8BB-0C79-4EEA-AC9A-80F3D77D53C8}" destId="{AAAFF9BE-4D9D-4DE0-AC06-92F75BF0F274}" srcOrd="0" destOrd="0" presId="urn:microsoft.com/office/officeart/2016/7/layout/RepeatingBendingProcessNew"/>
    <dgm:cxn modelId="{70D1B1AF-FE79-465B-A0A1-D0E97E9600AC}" type="presParOf" srcId="{9C0E6193-DB4D-41CE-B922-652E7FD23173}" destId="{31C8943C-0F57-4B30-8683-856F8F5322B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FFA56-EAE3-41BD-B8EC-F0D93209F833}">
      <dsp:nvSpPr>
        <dsp:cNvPr id="0" name=""/>
        <dsp:cNvSpPr/>
      </dsp:nvSpPr>
      <dsp:spPr>
        <a:xfrm>
          <a:off x="4864630" y="922390"/>
          <a:ext cx="708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8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0358" y="964412"/>
        <a:ext cx="36950" cy="7397"/>
      </dsp:txXfrm>
    </dsp:sp>
    <dsp:sp modelId="{EDEF5338-03A0-42B1-8555-B747CDA9BE0A}">
      <dsp:nvSpPr>
        <dsp:cNvPr id="0" name=""/>
        <dsp:cNvSpPr/>
      </dsp:nvSpPr>
      <dsp:spPr>
        <a:xfrm>
          <a:off x="1653358" y="418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Alguns </a:t>
          </a:r>
          <a:r>
            <a:rPr lang="pt-BR" sz="2000" b="1" kern="1200" dirty="0" err="1"/>
            <a:t>devs</a:t>
          </a:r>
          <a:r>
            <a:rPr lang="pt-BR" sz="2000" b="1" kern="1200" dirty="0"/>
            <a:t> estão tão presos no mundo da sustentação possuindo nenhuma ou pouca experiência em .NET a partir do 6.</a:t>
          </a:r>
          <a:endParaRPr lang="en-US" sz="2000" b="1" kern="1200" dirty="0"/>
        </a:p>
      </dsp:txBody>
      <dsp:txXfrm>
        <a:off x="1653358" y="4189"/>
        <a:ext cx="3213072" cy="1927843"/>
      </dsp:txXfrm>
    </dsp:sp>
    <dsp:sp modelId="{147FB8C8-0E1F-4BF7-AF5E-67E3D806E83F}">
      <dsp:nvSpPr>
        <dsp:cNvPr id="0" name=""/>
        <dsp:cNvSpPr/>
      </dsp:nvSpPr>
      <dsp:spPr>
        <a:xfrm>
          <a:off x="3259894" y="1930232"/>
          <a:ext cx="3952079" cy="708406"/>
        </a:xfrm>
        <a:custGeom>
          <a:avLst/>
          <a:gdLst/>
          <a:ahLst/>
          <a:cxnLst/>
          <a:rect l="0" t="0" r="0" b="0"/>
          <a:pathLst>
            <a:path>
              <a:moveTo>
                <a:pt x="3952079" y="0"/>
              </a:moveTo>
              <a:lnTo>
                <a:pt x="3952079" y="371303"/>
              </a:lnTo>
              <a:lnTo>
                <a:pt x="0" y="371303"/>
              </a:lnTo>
              <a:lnTo>
                <a:pt x="0" y="70840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35419" y="2280737"/>
        <a:ext cx="201028" cy="7397"/>
      </dsp:txXfrm>
    </dsp:sp>
    <dsp:sp modelId="{E9D37C28-C6D1-40B1-B0D4-DAC93ECA3FAD}">
      <dsp:nvSpPr>
        <dsp:cNvPr id="0" name=""/>
        <dsp:cNvSpPr/>
      </dsp:nvSpPr>
      <dsp:spPr>
        <a:xfrm>
          <a:off x="5605437" y="418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Alguns  </a:t>
          </a:r>
          <a:r>
            <a:rPr lang="pt-BR" sz="2000" b="1" kern="1200" dirty="0" err="1"/>
            <a:t>Devs</a:t>
          </a:r>
          <a:r>
            <a:rPr lang="pt-BR" sz="2000" b="1" kern="1200" dirty="0"/>
            <a:t> Jr especializaram-se em Api, outros em Windows </a:t>
          </a:r>
          <a:r>
            <a:rPr lang="pt-BR" sz="2000" b="1" kern="1200" dirty="0" err="1"/>
            <a:t>Forms</a:t>
          </a:r>
          <a:r>
            <a:rPr lang="pt-BR" sz="2000" b="1" kern="1200" dirty="0"/>
            <a:t>, outros em Web </a:t>
          </a:r>
          <a:r>
            <a:rPr lang="pt-BR" sz="2000" b="1" kern="1200" dirty="0" err="1"/>
            <a:t>Forms</a:t>
          </a:r>
          <a:r>
            <a:rPr lang="pt-BR" sz="2000" b="1" kern="1200" dirty="0"/>
            <a:t> e não conhecem outras aplicações.</a:t>
          </a:r>
          <a:endParaRPr lang="en-US" sz="2000" b="1" kern="1200" dirty="0"/>
        </a:p>
      </dsp:txBody>
      <dsp:txXfrm>
        <a:off x="5605437" y="4189"/>
        <a:ext cx="3213072" cy="1927843"/>
      </dsp:txXfrm>
    </dsp:sp>
    <dsp:sp modelId="{78195482-C6AF-4530-8CDD-468B3972C0D4}">
      <dsp:nvSpPr>
        <dsp:cNvPr id="0" name=""/>
        <dsp:cNvSpPr/>
      </dsp:nvSpPr>
      <dsp:spPr>
        <a:xfrm>
          <a:off x="4864630" y="3589241"/>
          <a:ext cx="708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8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0358" y="3631262"/>
        <a:ext cx="36950" cy="7397"/>
      </dsp:txXfrm>
    </dsp:sp>
    <dsp:sp modelId="{6922102A-DB11-4725-A854-8FB02F8302DA}">
      <dsp:nvSpPr>
        <dsp:cNvPr id="0" name=""/>
        <dsp:cNvSpPr/>
      </dsp:nvSpPr>
      <dsp:spPr>
        <a:xfrm>
          <a:off x="1653358" y="267103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em todos os níveis, falta de conhecimento em novas features.</a:t>
          </a:r>
          <a:endParaRPr lang="en-US" sz="2400" b="1" kern="1200" dirty="0"/>
        </a:p>
      </dsp:txBody>
      <dsp:txXfrm>
        <a:off x="1653358" y="2671039"/>
        <a:ext cx="3213072" cy="1927843"/>
      </dsp:txXfrm>
    </dsp:sp>
    <dsp:sp modelId="{9361BD5C-64DB-44FD-A70D-EBF2EEB7B737}">
      <dsp:nvSpPr>
        <dsp:cNvPr id="0" name=""/>
        <dsp:cNvSpPr/>
      </dsp:nvSpPr>
      <dsp:spPr>
        <a:xfrm>
          <a:off x="3259894" y="4597082"/>
          <a:ext cx="3952079" cy="708406"/>
        </a:xfrm>
        <a:custGeom>
          <a:avLst/>
          <a:gdLst/>
          <a:ahLst/>
          <a:cxnLst/>
          <a:rect l="0" t="0" r="0" b="0"/>
          <a:pathLst>
            <a:path>
              <a:moveTo>
                <a:pt x="3952079" y="0"/>
              </a:moveTo>
              <a:lnTo>
                <a:pt x="3952079" y="371303"/>
              </a:lnTo>
              <a:lnTo>
                <a:pt x="0" y="371303"/>
              </a:lnTo>
              <a:lnTo>
                <a:pt x="0" y="70840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35419" y="4947587"/>
        <a:ext cx="201028" cy="7397"/>
      </dsp:txXfrm>
    </dsp:sp>
    <dsp:sp modelId="{BE1FD97C-A750-4072-9D0D-0F8DD2534E2A}">
      <dsp:nvSpPr>
        <dsp:cNvPr id="0" name=""/>
        <dsp:cNvSpPr/>
      </dsp:nvSpPr>
      <dsp:spPr>
        <a:xfrm>
          <a:off x="5605437" y="267103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Uso de Entity Framework, </a:t>
          </a:r>
          <a:r>
            <a:rPr lang="pt-BR" sz="2400" b="1" kern="1200" dirty="0" err="1"/>
            <a:t>Dapper</a:t>
          </a:r>
          <a:r>
            <a:rPr lang="pt-BR" sz="2400" b="1" kern="1200" dirty="0"/>
            <a:t> e </a:t>
          </a:r>
          <a:r>
            <a:rPr lang="pt-BR" sz="2400" b="1" kern="1200" dirty="0" err="1"/>
            <a:t>Ado.Net</a:t>
          </a:r>
          <a:r>
            <a:rPr lang="pt-BR" sz="2400" b="1" kern="1200" dirty="0"/>
            <a:t> sem saber definir o "por que" da escolha de cada um.</a:t>
          </a:r>
          <a:endParaRPr lang="en-US" sz="2400" b="1" kern="1200" dirty="0"/>
        </a:p>
      </dsp:txBody>
      <dsp:txXfrm>
        <a:off x="5605437" y="2671039"/>
        <a:ext cx="3213072" cy="1927843"/>
      </dsp:txXfrm>
    </dsp:sp>
    <dsp:sp modelId="{ED8AD8BB-0C79-4EEA-AC9A-80F3D77D53C8}">
      <dsp:nvSpPr>
        <dsp:cNvPr id="0" name=""/>
        <dsp:cNvSpPr/>
      </dsp:nvSpPr>
      <dsp:spPr>
        <a:xfrm>
          <a:off x="4864630" y="6256091"/>
          <a:ext cx="7084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840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0358" y="6298112"/>
        <a:ext cx="36950" cy="7397"/>
      </dsp:txXfrm>
    </dsp:sp>
    <dsp:sp modelId="{207C85F3-CAAA-48B0-A4D7-C7060290DE51}">
      <dsp:nvSpPr>
        <dsp:cNvPr id="0" name=""/>
        <dsp:cNvSpPr/>
      </dsp:nvSpPr>
      <dsp:spPr>
        <a:xfrm>
          <a:off x="1653358" y="533788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Poucos </a:t>
          </a:r>
          <a:r>
            <a:rPr lang="pt-BR" sz="2400" b="1" kern="1200" dirty="0" err="1"/>
            <a:t>devs</a:t>
          </a:r>
          <a:r>
            <a:rPr lang="pt-BR" sz="2400" b="1" kern="1200" dirty="0"/>
            <a:t> sabem o que são </a:t>
          </a:r>
          <a:r>
            <a:rPr lang="pt-BR" sz="2400" b="1" kern="1200" dirty="0" err="1"/>
            <a:t>Worker</a:t>
          </a:r>
          <a:r>
            <a:rPr lang="pt-BR" sz="2400" b="1" kern="1200" dirty="0"/>
            <a:t> Services no .NET.</a:t>
          </a:r>
          <a:endParaRPr lang="en-US" sz="2400" b="1" kern="1200" dirty="0"/>
        </a:p>
      </dsp:txBody>
      <dsp:txXfrm>
        <a:off x="1653358" y="5337889"/>
        <a:ext cx="3213072" cy="1927843"/>
      </dsp:txXfrm>
    </dsp:sp>
    <dsp:sp modelId="{31C8943C-0F57-4B30-8683-856F8F5322B8}">
      <dsp:nvSpPr>
        <dsp:cNvPr id="0" name=""/>
        <dsp:cNvSpPr/>
      </dsp:nvSpPr>
      <dsp:spPr>
        <a:xfrm>
          <a:off x="5605437" y="5337889"/>
          <a:ext cx="3213072" cy="19278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43" tIns="165264" rIns="157443" bIns="1652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Muito conhecimento acadêmico e pouca prática !</a:t>
          </a:r>
          <a:endParaRPr lang="en-US" sz="2400" b="1" kern="1200" dirty="0"/>
        </a:p>
      </dsp:txBody>
      <dsp:txXfrm>
        <a:off x="5605437" y="5337889"/>
        <a:ext cx="3213072" cy="1927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88971-A1F4-B7C9-EFA5-BC2A7EC4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01DE2-5AAD-E98D-6F96-5BA93C2D9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BE4EE-9B52-5F7F-D4C9-EC227955F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4BCDB-4349-BBFC-F005-70FDBE16F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32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85F5-8AE6-8B60-AA60-8A991C65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9028B-61D3-09ED-2CE2-38904CE37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95707-88F9-564D-8291-BF156631B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FAEA1-6E23-F4E4-31B6-FE47FDAC6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1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D0FE3-C82D-AB2C-7739-8F68BFDC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75F64A-736E-81F0-EC22-ED1A78DE9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BF561-063F-2F30-BA55-A18CFD547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6FC19-7EF8-5AAC-7F79-576C065D8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4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6EDA7-AEFF-3E84-E957-C8DC9933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1D1CB-0BA8-88FF-202F-3B9BC57A0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83B7F-82D6-BBCE-76CC-8BC85796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3EE09-57B9-C520-15CC-3A7AD8D0D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92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4496-D3C4-5B55-27DB-1CC08C365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085FD-495E-F529-56E8-2E2780001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A7503-2B48-3D1E-A377-E7F3B0DC1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5BFC2-E9A6-F041-83C2-6B3C4ED8A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11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4E4CD-4A40-DEAD-78ED-9BEF558D0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D90C2-50E3-C6DA-6C67-1C304843D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38486-35FE-DFD5-A99F-C6AF9A9A4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82B3-3C80-655F-0161-4D4EDC0E5A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3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A6BEA-F518-504F-37C5-8260B84A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8372B-299C-A20A-5E8C-83E9ABFA3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0804C-5344-AB09-AFE7-F96985B81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E4E1B-FFA1-E028-7223-F7043B6DBB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4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31461-A21E-0959-AE40-7601DB38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49660-80A3-E56A-8CEF-DE4132F25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8C0D1-2E51-F7D3-BCBF-503437670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B4940-D283-1FF7-FFBE-7935D2C3F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1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6EB9-0DBC-A608-AD7C-B99981425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F1D72-1EC9-B7B7-0433-F8BDBC82E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9176E-C336-9715-A73A-ACCBB7622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7230-F8CF-8792-240C-56523E372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37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F3B46-84F9-CB3C-0FC8-FE6F47785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21767-1323-63F6-7BFC-9FE5ED1BA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7F26F-DBA6-527C-660C-6164DD650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7CCA0-9C8B-A6F8-BCF8-F3E1D6B31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07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91C5B-6360-E412-0501-271B5D40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92730-FFB3-9E8A-9048-0265E3973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272FD-299C-7DFB-219C-F2E26FCD2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E0A63-2D3F-0E71-3B66-18FA8CFD4C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1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4D8AF-9B70-8959-6C12-F1EA8119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9F3BD-26A2-109C-AA5A-DFEA5D650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56134-C022-35C9-0956-573D572C6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13DFF-0DC8-B9A9-1467-7C9C1E8B8B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22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E94B4-2EA3-6BD1-3946-56415EDD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14FBF5-765B-2555-6B24-148B72659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D42DD-FDD2-89F2-1877-53481E9BD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00EE5-F7A4-E719-6C00-DE5B860870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9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B09A-65CC-DDDD-CCFB-0DE8ECE5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EE420-6D3C-E49D-EBA0-A168EEFF8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51282-6F74-E848-8E2B-1D8AE5728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335FC-183F-0534-7496-8DF0ACEA73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89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D325B-5C45-40ED-6967-ADC5A4134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64EF-99DF-8414-4831-69CB62C4A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70F4E-2DF3-2B50-4F21-236E0CF5F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0173E-B046-8DDB-B559-51B8B5EB0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47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3B869-D9B7-374D-C3F6-DE1EBB6F6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2DBDF-E8BC-B081-4D19-F2A67F618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0454E-6E42-4929-38D0-9BFBCA735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2112A-DCF4-765A-650F-769767F55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5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9476E-733F-71DF-6BFA-FF196EDA5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E4C3C-F827-D853-9923-0444E62EB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78697A-DDC7-2F36-7FC3-C249CF2D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A5DC7-3D08-5DFF-5BEE-B70A2EC7B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71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52DEE-3F97-9BA1-CBCF-DE27765C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FC163-BBD9-5528-465D-97329FBA7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EC1AC-029F-2A3B-C390-6F9CCF00F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68995-33C7-F3B8-D81E-D1AF4EF83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90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B5D6-9EF1-054A-538B-AFCBC230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3A5A0-620B-75E1-DFC7-022029BE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D00D2-CF8A-A43A-F4DD-499C51954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7B78F-4564-4950-E4C9-20BE701118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45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310F-BCA8-40C8-2A46-816599D08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FEDE0-012D-0BA0-85C8-D61AC677E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3F8B9-45AA-0870-5570-57DEACC66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4BC-D74A-F2B6-AF9A-4DD6EDE511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8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BA85-B50C-7123-8C9B-4FAFD4D3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660CF-8CF1-0864-4A7D-BB8A24776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671C4-321A-B4F9-BC0F-2C946F2EC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D001-D7A3-8A53-1316-3905DE347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53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A5002-038D-DABE-01F1-687B0F82B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E916F-AC63-CFA5-9612-1796AABF4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6FE27-3147-6C73-51C2-1E9C05AFB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DCD3A-613C-8B83-B613-1D2229CCB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645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9973E-09D8-0BB3-957B-F80C58669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C1652-DF5D-750A-753B-7900C7C02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3A547-E1AA-33F8-3837-335FAB0F3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A1386-E7BD-0A1D-F1B4-4BD9A50EB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DF837-C13A-66F5-1CF5-96798C8D6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4C808B-0FC3-D752-723B-C080722D0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45E69-EAED-F545-E5EF-2BE6A9381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5AFC-5860-203D-272D-0420337AF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39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B00B-14E1-E22F-A27B-797EE6B23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0C179-2560-2B11-7C26-DE081D522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2853E-C92D-CE93-E511-39EF6A6BA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6BF2E-6392-9663-AC7E-BD55BDD78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41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EE6EA-D00F-6268-8385-896C8A24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F21D-D4AE-B3D4-E142-EA97AFF7C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F7F45-C2B0-9E1C-EE1E-A11AFBB31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E538B-B201-0ADA-0F3D-FDB0EB7E7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5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0649F-B58F-7F80-7703-7C45E1C2E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1FD65A-B581-FD92-338C-521DAC256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905CD4-6319-A053-C979-72FFB2C1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B4AE5-47B8-80B0-185B-D968DCA357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85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F86C6-2557-6665-D803-04544A7C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C58D2-4BD1-CB89-6453-B7B6F9C91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E3703-FDEF-5A2B-5A2E-0EB1336E7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B0208-1892-5835-F9EE-7DB760F64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901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2649E-BD3E-0C77-A2F5-D5FE14D4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FC3B1-BF14-399B-54FB-76F682BAB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BFCF0-32EF-2241-9336-DAB8EA846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49A9-5C7C-C136-A45E-C4CEE75C03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25844-C644-9E5B-E46C-B80512F6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1793C-0093-C67E-58D3-A6F5183CE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E84E8-E472-C2E7-96F7-F1E5B49E3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D5673-79F0-9E67-B2AB-83F19AE70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4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E6AF7-A20C-9AE3-930F-2295914A4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37DF7-0B5B-4437-21B7-5F60FFDE0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1734D-2E36-1051-FD1B-531E78C24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13D4-B1A6-BDD7-8616-146D43C82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9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0BD65-7A68-D4A4-E16A-FBD2BAC0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BC4B3-AD97-18CE-94E6-1735861A6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680CB-1F78-E3F9-CF1C-B84CEC92B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5838E-27D1-4D49-A81F-CE7729868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5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arcionizzola.medium.com/como-usar-rate-limit-em-sua-api-no-net-7-72051e4f893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marcionizzola.medium.com/worker-services-no-net-o-que-s%C3%A3o-para-que-servem-onde-habitam-2d8240ec58c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ore/blob/main/release-notes/10.0/preview/rc1/efcore.md#cosmos-full-text-and-hybrid-search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dotnet/core/blob/main/release-notes/10.0/preview/rc1/efcore.md#sql-server-json-type-suppor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otnet/core/blob/main/release-notes/10.0/preview/rc1/efcore.md#sql-server-vector-search" TargetMode="External"/><Relationship Id="rId11" Type="http://schemas.openxmlformats.org/officeDocument/2006/relationships/hyperlink" Target="https://github.com/dotnet/core/blob/main/release-notes/10.0/preview/rc1/efcore.md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ithub.com/dotnet/core/blob/main/release-notes/10.0/preview/rc1/efcore.md#padding-for-parameterized-collections" TargetMode="External"/><Relationship Id="rId4" Type="http://schemas.openxmlformats.org/officeDocument/2006/relationships/image" Target="../media/image8.svg"/><Relationship Id="rId9" Type="http://schemas.openxmlformats.org/officeDocument/2006/relationships/hyperlink" Target="https://github.com/dotnet/core/blob/main/release-notes/10.0/preview/rc1/efcore.md#complex-types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9.png"/><Relationship Id="rId10" Type="http://schemas.openxmlformats.org/officeDocument/2006/relationships/hyperlink" Target="https://marcionizzola.medium.com/ordena%C3%A7%C3%A3o-em-guid-conhe%C3%A7a-o-novo-tipo-uuid-v7-que-vir%C3%A1-no-net-9-551b5e18b3d1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marcionizzola.medium.com/refatorando-classes-para-utilizar-primary-constructor-no-net-8-efc417fac01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.to/dorinandreidragan/hybridcache-redis-cache-smarter-not-harder-for-aspnet-apis-48cb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nuget/consume-packages/central-package-managemen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hyperlink" Target="https://linktree.com/nizzol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nizzola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8.sv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nuget/consume-packages/central-package-managemen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cionizzola.medium.com/usando-keyed-services-no-net-8-cd01c892a543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cionizzola.medium.com/agora-a-microsoft-surpreendeu-aplica%C3%A7%C3%B5es-net-sem-csproj-no-net-10-69074ac130c3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hyperlink" Target="https://learn.microsoft.com/pt-br/aspnet/core/release-notes/aspnetcore-10.0?view=aspnetcore-9.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sv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Relationship Id="rId1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5.png"/><Relationship Id="rId5" Type="http://schemas.openxmlformats.org/officeDocument/2006/relationships/image" Target="../media/image32.svg"/><Relationship Id="rId10" Type="http://schemas.openxmlformats.org/officeDocument/2006/relationships/hyperlink" Target="file:///E:\videos\CODE-WARS-V3.mp4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www.youtube.com/watch?v=ovz7p2o5Z6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7.png"/><Relationship Id="rId7" Type="http://schemas.openxmlformats.org/officeDocument/2006/relationships/diagramData" Target="../diagrams/data1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11" Type="http://schemas.microsoft.com/office/2007/relationships/diagramDrawing" Target="../diagrams/drawing1.xml"/><Relationship Id="rId5" Type="http://schemas.openxmlformats.org/officeDocument/2006/relationships/image" Target="../media/image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8.svg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7565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Boas práticas para escrever um código atualizado</a:t>
            </a:r>
            <a:endParaRPr lang="en-US" sz="7565" dirty="0">
              <a:solidFill>
                <a:srgbClr val="364459"/>
              </a:solidFill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38557-97F4-45D0-52A9-CF6E4ECC0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79081B1-083E-7DB0-36A4-BD09447A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C7EA612-3399-DDC4-B1BB-5E2821D13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55D3B06-EADB-90F4-5229-7AA16AE19FE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C0796AB-A07A-E9B4-B134-67EFEA6F919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1D922AE5-7F85-9C29-95D5-410E0C077D83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que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são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Minimal Api´s ?</a:t>
            </a:r>
            <a:endParaRPr lang="en-US" sz="7200" dirty="0"/>
          </a:p>
        </p:txBody>
      </p:sp>
      <p:sp>
        <p:nvSpPr>
          <p:cNvPr id="5" name="Google Shape;132;p7">
            <a:extLst>
              <a:ext uri="{FF2B5EF4-FFF2-40B4-BE49-F238E27FC236}">
                <a16:creationId xmlns:a16="http://schemas.microsoft.com/office/drawing/2014/main" id="{F164F989-4DCF-9D2A-FCDF-3439C4E14AE2}"/>
              </a:ext>
            </a:extLst>
          </p:cNvPr>
          <p:cNvSpPr txBox="1">
            <a:spLocks/>
          </p:cNvSpPr>
          <p:nvPr/>
        </p:nvSpPr>
        <p:spPr>
          <a:xfrm>
            <a:off x="733425" y="2896966"/>
            <a:ext cx="7224839" cy="673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1900"/>
              <a:buFont typeface="Arial" pitchFamily="34" charset="0"/>
              <a:buNone/>
            </a:pPr>
            <a:r>
              <a:rPr lang="pt-BR" b="1" dirty="0" err="1"/>
              <a:t>Minimal</a:t>
            </a:r>
            <a:r>
              <a:rPr lang="pt-BR" b="1" dirty="0"/>
              <a:t> APIs</a:t>
            </a:r>
            <a:r>
              <a:rPr lang="pt-BR" dirty="0"/>
              <a:t> no .NET são uma abordagem simplificada para construir APIs </a:t>
            </a:r>
            <a:r>
              <a:rPr lang="pt-BR" dirty="0" err="1"/>
              <a:t>RESTful</a:t>
            </a:r>
            <a:r>
              <a:rPr lang="pt-BR" dirty="0"/>
              <a:t>, introduzida no </a:t>
            </a:r>
            <a:r>
              <a:rPr lang="pt-BR" b="1" dirty="0"/>
              <a:t>.NET 6 (2019)</a:t>
            </a:r>
            <a:r>
              <a:rPr lang="pt-BR" dirty="0"/>
              <a:t>. Elas permitem criar </a:t>
            </a:r>
            <a:r>
              <a:rPr lang="pt-BR" dirty="0" err="1"/>
              <a:t>endpoints</a:t>
            </a:r>
            <a:r>
              <a:rPr lang="pt-BR" dirty="0"/>
              <a:t> com menos configuração e código, sendo ideais para projetos leves ou </a:t>
            </a:r>
            <a:r>
              <a:rPr lang="pt-BR" dirty="0" err="1"/>
              <a:t>microserviços</a:t>
            </a:r>
            <a:r>
              <a:rPr lang="pt-BR" dirty="0"/>
              <a:t>.</a:t>
            </a:r>
          </a:p>
          <a:p>
            <a:pPr>
              <a:buSzPts val="1900"/>
              <a:buFont typeface="Arial" pitchFamily="34" charset="0"/>
              <a:buNone/>
            </a:pPr>
            <a:r>
              <a:rPr lang="pt-BR" dirty="0"/>
              <a:t>A ideia principal é reduzir a complexidade ao máximo, eliminando a necessidade de controladores, configurações complexas de roteamento e outras convenções tradicionais do ASP.NET Core.</a:t>
            </a:r>
          </a:p>
          <a:p>
            <a:pPr marL="0" indent="0">
              <a:buSzPts val="1900"/>
              <a:buFont typeface="Arial" pitchFamily="34" charset="0"/>
              <a:buNone/>
            </a:pPr>
            <a:endParaRPr lang="pt-BR" sz="285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A8E07F-04C0-57F7-CAF6-B2E6018B8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579" y="3676886"/>
            <a:ext cx="9599655" cy="293322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7370EA-0203-D28D-C0DC-582646E4F1F5}"/>
              </a:ext>
            </a:extLst>
          </p:cNvPr>
          <p:cNvSpPr txBox="1"/>
          <p:nvPr/>
        </p:nvSpPr>
        <p:spPr>
          <a:xfrm>
            <a:off x="9566031" y="7403123"/>
            <a:ext cx="6910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Este é o segundo tópico que os </a:t>
            </a:r>
            <a:r>
              <a:rPr lang="pt-BR" sz="2000" b="1" dirty="0" err="1"/>
              <a:t>devs</a:t>
            </a:r>
            <a:r>
              <a:rPr lang="pt-BR" sz="2000" b="1" dirty="0"/>
              <a:t> menos possuem conhecimento ou experiência quando perguntados nas entrevistas !</a:t>
            </a:r>
          </a:p>
        </p:txBody>
      </p:sp>
      <p:sp>
        <p:nvSpPr>
          <p:cNvPr id="12" name="Estrela: 5 Pontas 11">
            <a:extLst>
              <a:ext uri="{FF2B5EF4-FFF2-40B4-BE49-F238E27FC236}">
                <a16:creationId xmlns:a16="http://schemas.microsoft.com/office/drawing/2014/main" id="{DF801939-E633-F6F8-39FB-AD6F227723CF}"/>
              </a:ext>
            </a:extLst>
          </p:cNvPr>
          <p:cNvSpPr/>
          <p:nvPr/>
        </p:nvSpPr>
        <p:spPr>
          <a:xfrm>
            <a:off x="16476785" y="7104185"/>
            <a:ext cx="1230923" cy="131460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38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C193-07D2-2CBE-5F54-7AA31ACB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5E3FF22-47D5-133A-35FF-646EEA9F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F0AC9F7-1063-78DA-62F8-41F9484DE7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F954EE39-9E6E-4F44-F162-B942641024D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3298812-BA2A-60DE-AA4A-269018E252E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6D4392-0BEC-74FE-18E2-E32911198461}"/>
              </a:ext>
            </a:extLst>
          </p:cNvPr>
          <p:cNvSpPr txBox="1"/>
          <p:nvPr/>
        </p:nvSpPr>
        <p:spPr>
          <a:xfrm>
            <a:off x="762000" y="3435340"/>
            <a:ext cx="1576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Simplicidade: Menos código (lambdas vs. classes/</a:t>
            </a:r>
            <a:r>
              <a:rPr lang="pt-BR" sz="3600" dirty="0" err="1"/>
              <a:t>actions</a:t>
            </a:r>
            <a:r>
              <a:rPr lang="pt-BR" sz="3600" dirty="0"/>
              <a:t>).</a:t>
            </a:r>
          </a:p>
          <a:p>
            <a:r>
              <a:rPr lang="pt-BR" sz="3600" dirty="0"/>
              <a:t>Performance: Middleware automático otimizado, </a:t>
            </a:r>
            <a:r>
              <a:rPr lang="pt-BR" sz="3600" dirty="0" err="1"/>
              <a:t>binding</a:t>
            </a:r>
            <a:r>
              <a:rPr lang="pt-BR" sz="3600" dirty="0"/>
              <a:t> direto, menor consumo de memória (ex.: </a:t>
            </a:r>
            <a:r>
              <a:rPr lang="pt-BR" sz="3600" dirty="0" err="1"/>
              <a:t>streams</a:t>
            </a:r>
            <a:r>
              <a:rPr lang="pt-BR" sz="3600" dirty="0"/>
              <a:t> sem </a:t>
            </a:r>
            <a:r>
              <a:rPr lang="pt-BR" sz="3600" dirty="0" err="1"/>
              <a:t>buffering</a:t>
            </a:r>
            <a:r>
              <a:rPr lang="pt-BR" sz="3600" dirty="0"/>
              <a:t> em .NET 9/10).</a:t>
            </a:r>
          </a:p>
          <a:p>
            <a:r>
              <a:rPr lang="pt-BR" sz="3600" dirty="0"/>
              <a:t>Flexibilidade: Grupos de rotas, filtros </a:t>
            </a:r>
            <a:r>
              <a:rPr lang="pt-BR" sz="3600" dirty="0" err="1"/>
              <a:t>inline</a:t>
            </a:r>
            <a:r>
              <a:rPr lang="pt-BR" sz="3600" dirty="0"/>
              <a:t>, integração DI fácil.</a:t>
            </a:r>
          </a:p>
          <a:p>
            <a:r>
              <a:rPr lang="pt-BR" sz="3600" dirty="0"/>
              <a:t>Escalabilidade: Ideal para </a:t>
            </a:r>
            <a:r>
              <a:rPr lang="pt-BR" sz="3600" dirty="0" err="1"/>
              <a:t>microserviços</a:t>
            </a:r>
            <a:r>
              <a:rPr lang="pt-BR" sz="3600" dirty="0"/>
              <a:t>/</a:t>
            </a:r>
            <a:r>
              <a:rPr lang="pt-BR" sz="3600" dirty="0" err="1"/>
              <a:t>serverless</a:t>
            </a:r>
            <a:r>
              <a:rPr lang="pt-BR" sz="3600" dirty="0"/>
              <a:t>; Validações DI no build (.NET 9/10) previnem erros.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01544C-43FD-1415-E7FD-DCDB6E1A9760}"/>
              </a:ext>
            </a:extLst>
          </p:cNvPr>
          <p:cNvSpPr txBox="1"/>
          <p:nvPr/>
        </p:nvSpPr>
        <p:spPr>
          <a:xfrm>
            <a:off x="868017" y="6920844"/>
            <a:ext cx="15765076" cy="116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.Net</a:t>
            </a:r>
            <a:r>
              <a:rPr lang="en-US" sz="3600" dirty="0"/>
              <a:t> 9 </a:t>
            </a:r>
            <a:r>
              <a:rPr lang="en-US" sz="3600" dirty="0" err="1"/>
              <a:t>podem</a:t>
            </a:r>
            <a:r>
              <a:rPr lang="en-US" sz="3600" dirty="0"/>
              <a:t> </a:t>
            </a:r>
            <a:r>
              <a:rPr lang="en-US" sz="3600" dirty="0" err="1"/>
              <a:t>processar</a:t>
            </a:r>
            <a:r>
              <a:rPr lang="en-US" sz="3600" dirty="0"/>
              <a:t> 15% </a:t>
            </a:r>
            <a:r>
              <a:rPr lang="en-US" sz="3600" dirty="0" err="1"/>
              <a:t>mais</a:t>
            </a:r>
            <a:r>
              <a:rPr lang="en-US" sz="3600" dirty="0"/>
              <a:t> </a:t>
            </a:r>
            <a:r>
              <a:rPr lang="en-US" sz="3600" dirty="0" err="1"/>
              <a:t>requisições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</a:t>
            </a:r>
            <a:r>
              <a:rPr lang="en-US" sz="3600" dirty="0" err="1"/>
              <a:t>segundo</a:t>
            </a:r>
            <a:r>
              <a:rPr lang="en-US" sz="3600" dirty="0"/>
              <a:t> do que no .NET 8.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consomem</a:t>
            </a:r>
            <a:r>
              <a:rPr lang="en-US" sz="3600" dirty="0"/>
              <a:t> 93% </a:t>
            </a:r>
            <a:r>
              <a:rPr lang="en-US" sz="3600" dirty="0" err="1"/>
              <a:t>menos</a:t>
            </a:r>
            <a:r>
              <a:rPr lang="en-US" sz="3600" dirty="0"/>
              <a:t> </a:t>
            </a:r>
            <a:r>
              <a:rPr lang="en-US" sz="3600" dirty="0" err="1"/>
              <a:t>memória</a:t>
            </a:r>
            <a:r>
              <a:rPr lang="en-US" sz="3600" dirty="0"/>
              <a:t> </a:t>
            </a:r>
            <a:r>
              <a:rPr lang="en-US" sz="3600" dirty="0" err="1"/>
              <a:t>em</a:t>
            </a:r>
            <a:r>
              <a:rPr lang="en-US" sz="3600" dirty="0"/>
              <a:t> </a:t>
            </a:r>
            <a:r>
              <a:rPr lang="en-US" sz="3600" dirty="0" err="1"/>
              <a:t>comparação</a:t>
            </a:r>
            <a:r>
              <a:rPr lang="en-US" sz="3600" dirty="0"/>
              <a:t> com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versão</a:t>
            </a:r>
            <a:r>
              <a:rPr lang="en-US" sz="3600" dirty="0"/>
              <a:t> anterior.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17E364-14B1-979F-B6EC-3FB31BD6D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8148637"/>
            <a:ext cx="13468350" cy="1533525"/>
          </a:xfrm>
          <a:prstGeom prst="rect">
            <a:avLst/>
          </a:prstGeom>
        </p:spPr>
      </p:pic>
      <p:sp>
        <p:nvSpPr>
          <p:cNvPr id="6" name="Pessoas em Primeiro Lugar">
            <a:extLst>
              <a:ext uri="{FF2B5EF4-FFF2-40B4-BE49-F238E27FC236}">
                <a16:creationId xmlns:a16="http://schemas.microsoft.com/office/drawing/2014/main" id="{3407D32C-3796-E1F7-D9C3-9212F588D8DA}"/>
              </a:ext>
            </a:extLst>
          </p:cNvPr>
          <p:cNvSpPr/>
          <p:nvPr/>
        </p:nvSpPr>
        <p:spPr>
          <a:xfrm>
            <a:off x="762000" y="137160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Por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que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devemos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utilizá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-la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mais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ainda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partir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9?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4426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948FF-FD6B-570D-980B-7B332C5CF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801BC3E-F6C9-0C85-ABFC-48494A933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68D5385-41F1-33D0-A305-02CE96B184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8DEA232D-ABD8-8437-241D-68DC4BF512D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AF2B2D8-992B-B4FA-214F-0AAF962CCD6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A35788B-FAEB-3A50-A784-D36DA164756C}"/>
              </a:ext>
            </a:extLst>
          </p:cNvPr>
          <p:cNvSpPr txBox="1">
            <a:spLocks/>
          </p:cNvSpPr>
          <p:nvPr/>
        </p:nvSpPr>
        <p:spPr>
          <a:xfrm>
            <a:off x="762000" y="2019300"/>
            <a:ext cx="11008946" cy="1862182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900" dirty="0" err="1"/>
              <a:t>Usando</a:t>
            </a:r>
            <a:r>
              <a:rPr lang="en-US" sz="5900" dirty="0"/>
              <a:t> </a:t>
            </a:r>
            <a:r>
              <a:rPr lang="en-US" sz="5900" dirty="0" err="1"/>
              <a:t>Grupos</a:t>
            </a:r>
            <a:endParaRPr lang="en-US" sz="5900" dirty="0"/>
          </a:p>
          <a:p>
            <a:r>
              <a:rPr lang="en-US" sz="5900" dirty="0" err="1"/>
              <a:t>Definindo</a:t>
            </a:r>
            <a:r>
              <a:rPr lang="en-US" sz="5900" dirty="0"/>
              <a:t> </a:t>
            </a:r>
            <a:r>
              <a:rPr lang="en-US" sz="5900" dirty="0" err="1"/>
              <a:t>os</a:t>
            </a:r>
            <a:r>
              <a:rPr lang="en-US" sz="5900" dirty="0"/>
              <a:t> </a:t>
            </a:r>
            <a:r>
              <a:rPr lang="en-US" sz="5900" dirty="0" err="1"/>
              <a:t>retornos</a:t>
            </a:r>
            <a:r>
              <a:rPr lang="en-US" sz="5900" dirty="0"/>
              <a:t> </a:t>
            </a:r>
            <a:r>
              <a:rPr lang="en-US" sz="5900" dirty="0" err="1"/>
              <a:t>possíveis</a:t>
            </a:r>
            <a:endParaRPr lang="en-US" sz="5900" dirty="0"/>
          </a:p>
          <a:p>
            <a:r>
              <a:rPr lang="en-US" sz="5900" dirty="0" err="1"/>
              <a:t>Utilizando</a:t>
            </a:r>
            <a:r>
              <a:rPr lang="en-US" sz="5900" dirty="0"/>
              <a:t> </a:t>
            </a:r>
            <a:r>
              <a:rPr lang="en-US" sz="5900" dirty="0" err="1"/>
              <a:t>parâmetros</a:t>
            </a:r>
            <a:r>
              <a:rPr lang="en-US" sz="5900" dirty="0"/>
              <a:t> de </a:t>
            </a:r>
            <a:r>
              <a:rPr lang="en-US" sz="5900" dirty="0" err="1"/>
              <a:t>injeção</a:t>
            </a:r>
            <a:r>
              <a:rPr lang="en-US" sz="5900" dirty="0"/>
              <a:t> de </a:t>
            </a:r>
            <a:r>
              <a:rPr lang="en-US" sz="5900" dirty="0" err="1"/>
              <a:t>dependência</a:t>
            </a:r>
            <a:endParaRPr lang="en-US" sz="5900" dirty="0"/>
          </a:p>
          <a:p>
            <a:r>
              <a:rPr lang="en-US" sz="5900" dirty="0" err="1"/>
              <a:t>Retornando</a:t>
            </a:r>
            <a:r>
              <a:rPr lang="en-US" sz="5900" dirty="0"/>
              <a:t> Results</a:t>
            </a:r>
          </a:p>
          <a:p>
            <a:endParaRPr lang="en-US" sz="2800" dirty="0"/>
          </a:p>
        </p:txBody>
      </p:sp>
      <p:pic>
        <p:nvPicPr>
          <p:cNvPr id="6" name="Content Placeholder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5CD8E65-8826-6DDB-1519-6A16C0217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88" y="3698703"/>
            <a:ext cx="16881023" cy="5486332"/>
          </a:xfrm>
          <a:prstGeom prst="rect">
            <a:avLst/>
          </a:prstGeom>
        </p:spPr>
      </p:pic>
      <p:sp>
        <p:nvSpPr>
          <p:cNvPr id="7" name="Pessoas em Primeiro Lugar">
            <a:extLst>
              <a:ext uri="{FF2B5EF4-FFF2-40B4-BE49-F238E27FC236}">
                <a16:creationId xmlns:a16="http://schemas.microsoft.com/office/drawing/2014/main" id="{86359766-5397-7871-CDE4-87559100DE96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Dá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pra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fazê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-las de forma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organizada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sim 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54615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692FC-6DBE-6452-E405-ADB72CBD9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CF22146-8DDB-99C7-5D0D-B552CF4A9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6AE41C35-9EBC-DC3C-D99F-B2A5665116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69BC32A-A42D-9FE5-CC79-AB96AA61ACE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8FC01609-5FC6-30BD-C9B0-1D079221ADA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93C0FA0-4F9F-3BB2-408D-B0AB802F62F7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7200" dirty="0"/>
          </a:p>
        </p:txBody>
      </p:sp>
      <p:sp>
        <p:nvSpPr>
          <p:cNvPr id="4" name="Google Shape;168;p10">
            <a:extLst>
              <a:ext uri="{FF2B5EF4-FFF2-40B4-BE49-F238E27FC236}">
                <a16:creationId xmlns:a16="http://schemas.microsoft.com/office/drawing/2014/main" id="{B73EF787-7B0A-E132-8721-6E22718AE0B3}"/>
              </a:ext>
            </a:extLst>
          </p:cNvPr>
          <p:cNvSpPr txBox="1">
            <a:spLocks/>
          </p:cNvSpPr>
          <p:nvPr/>
        </p:nvSpPr>
        <p:spPr>
          <a:xfrm>
            <a:off x="762000" y="3160710"/>
            <a:ext cx="7050347" cy="545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dirty="0"/>
              <a:t>Desde o .NET 7 temos um middleware para limitação da taxa de acesso às </a:t>
            </a:r>
            <a:r>
              <a:rPr lang="pt-BR" sz="3600" dirty="0" err="1"/>
              <a:t>API´s</a:t>
            </a:r>
            <a:r>
              <a:rPr lang="pt-BR" sz="3600" dirty="0"/>
              <a:t>, ele é implementado pela biblioteca </a:t>
            </a:r>
            <a:r>
              <a:rPr lang="pt-BR" sz="3600" dirty="0" err="1"/>
              <a:t>Microsoft.AspNetCore.RateLimiting</a:t>
            </a:r>
            <a:r>
              <a:rPr lang="pt-BR" sz="3600" dirty="0"/>
              <a:t> onde podemos limitar a quantidade de requisições que uma API está apta a aceitar num período de tempo a ser estabelecido.</a:t>
            </a:r>
            <a:endParaRPr lang="pt-BR" dirty="0"/>
          </a:p>
        </p:txBody>
      </p:sp>
      <p:pic>
        <p:nvPicPr>
          <p:cNvPr id="6" name="Google Shape;169;p10" descr="Understanding Rate Limiting: An Essential Tool for System Stability | by  Arindam Paul | Medium">
            <a:extLst>
              <a:ext uri="{FF2B5EF4-FFF2-40B4-BE49-F238E27FC236}">
                <a16:creationId xmlns:a16="http://schemas.microsoft.com/office/drawing/2014/main" id="{EC400454-D048-FE73-758F-74C52A0B36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1808" y="3031894"/>
            <a:ext cx="9068441" cy="3106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08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DCEAA-C2F2-6EEE-2921-C0285274B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357260E-299C-7158-3090-B685A0225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9BC350E-EFE2-74E0-0E99-F6C2591B97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93B80F3-ACE1-C81E-B377-E77BE65A482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5CC5458-4D9D-72DD-D8B2-455FD77F107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827F483A-460E-CBB4-5D28-0F401304EF78}"/>
              </a:ext>
            </a:extLst>
          </p:cNvPr>
          <p:cNvSpPr/>
          <p:nvPr/>
        </p:nvSpPr>
        <p:spPr>
          <a:xfrm>
            <a:off x="762000" y="10858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7200" dirty="0"/>
          </a:p>
        </p:txBody>
      </p:sp>
      <p:sp>
        <p:nvSpPr>
          <p:cNvPr id="5" name="Google Shape;192;p12">
            <a:extLst>
              <a:ext uri="{FF2B5EF4-FFF2-40B4-BE49-F238E27FC236}">
                <a16:creationId xmlns:a16="http://schemas.microsoft.com/office/drawing/2014/main" id="{002CB813-5A05-9620-C6B2-92BA6ECD794B}"/>
              </a:ext>
            </a:extLst>
          </p:cNvPr>
          <p:cNvSpPr txBox="1"/>
          <p:nvPr/>
        </p:nvSpPr>
        <p:spPr>
          <a:xfrm>
            <a:off x="754032" y="2504839"/>
            <a:ext cx="14705562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implementação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começa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com simples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alterações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na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inicialização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da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aplicação</a:t>
            </a:r>
            <a:endParaRPr sz="2700" dirty="0"/>
          </a:p>
        </p:txBody>
      </p:sp>
      <p:pic>
        <p:nvPicPr>
          <p:cNvPr id="6" name="Google Shape;193;p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93D0085-FD4C-4CEF-0AE0-6B035AE75A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3371034"/>
            <a:ext cx="13830300" cy="28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4;p12" descr="A screen shot of a computer&#10;&#10;Description automatically generated">
            <a:extLst>
              <a:ext uri="{FF2B5EF4-FFF2-40B4-BE49-F238E27FC236}">
                <a16:creationId xmlns:a16="http://schemas.microsoft.com/office/drawing/2014/main" id="{409E5BA6-82FD-4370-B662-D48A5B571E5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6526505"/>
            <a:ext cx="962977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D4D951-D170-C234-9C64-2DA3B7A3BD92}"/>
              </a:ext>
            </a:extLst>
          </p:cNvPr>
          <p:cNvSpPr txBox="1"/>
          <p:nvPr/>
        </p:nvSpPr>
        <p:spPr>
          <a:xfrm>
            <a:off x="4662854" y="970844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8"/>
              </a:rPr>
              <a:t>Como usar “rate </a:t>
            </a:r>
            <a:r>
              <a:rPr lang="pt-BR" dirty="0" err="1">
                <a:hlinkClick r:id="rId8"/>
              </a:rPr>
              <a:t>limit</a:t>
            </a:r>
            <a:r>
              <a:rPr lang="pt-BR" dirty="0">
                <a:hlinkClick r:id="rId8"/>
              </a:rPr>
              <a:t>” em sua API no .NET 7 | </a:t>
            </a:r>
            <a:r>
              <a:rPr lang="pt-BR" dirty="0" err="1">
                <a:hlinkClick r:id="rId8"/>
              </a:rPr>
              <a:t>by</a:t>
            </a:r>
            <a:r>
              <a:rPr lang="pt-BR" dirty="0">
                <a:hlinkClick r:id="rId8"/>
              </a:rPr>
              <a:t> Marcio Nizzola | </a:t>
            </a:r>
            <a:r>
              <a:rPr lang="pt-BR" dirty="0" err="1">
                <a:hlinkClick r:id="rId8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55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C233F-F867-C6DB-7002-63B698AE3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21B1574-33A2-0784-06B7-F7A774DE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8436998-A3FD-5C36-6018-EE8796A110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0826134-4F49-1BDF-51BF-6458073DE69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D51818D-8EBE-4823-41E9-C05095BFA72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Google Shape;179;p11">
            <a:extLst>
              <a:ext uri="{FF2B5EF4-FFF2-40B4-BE49-F238E27FC236}">
                <a16:creationId xmlns:a16="http://schemas.microsoft.com/office/drawing/2014/main" id="{90987669-1556-AD43-D1BB-C4A2D4DA42D9}"/>
              </a:ext>
            </a:extLst>
          </p:cNvPr>
          <p:cNvSpPr txBox="1"/>
          <p:nvPr/>
        </p:nvSpPr>
        <p:spPr>
          <a:xfrm>
            <a:off x="14668336" y="3034956"/>
            <a:ext cx="3039372" cy="304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implementados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tanto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Minimal Api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quanto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Controllers,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sua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implementação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bastante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simples.</a:t>
            </a:r>
            <a:endParaRPr sz="2700" dirty="0"/>
          </a:p>
        </p:txBody>
      </p:sp>
      <p:pic>
        <p:nvPicPr>
          <p:cNvPr id="5" name="Google Shape;180;p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6210836-0570-55A8-E571-72B11EAB58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051" y="6200304"/>
            <a:ext cx="13351329" cy="390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1;p11" descr="A screen shot of a computer&#10;&#10;Description automatically generated">
            <a:extLst>
              <a:ext uri="{FF2B5EF4-FFF2-40B4-BE49-F238E27FC236}">
                <a16:creationId xmlns:a16="http://schemas.microsoft.com/office/drawing/2014/main" id="{DD227332-214B-47BD-BCD1-146D17B79D3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7660" y="3034956"/>
            <a:ext cx="13458825" cy="24431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2;p11">
            <a:extLst>
              <a:ext uri="{FF2B5EF4-FFF2-40B4-BE49-F238E27FC236}">
                <a16:creationId xmlns:a16="http://schemas.microsoft.com/office/drawing/2014/main" id="{26937BEB-A13A-A8A1-0B4E-94955B86AEDC}"/>
              </a:ext>
            </a:extLst>
          </p:cNvPr>
          <p:cNvSpPr txBox="1"/>
          <p:nvPr/>
        </p:nvSpPr>
        <p:spPr>
          <a:xfrm>
            <a:off x="708135" y="2388648"/>
            <a:ext cx="4946430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Em controller</a:t>
            </a:r>
            <a:endParaRPr sz="2700" dirty="0"/>
          </a:p>
        </p:txBody>
      </p:sp>
      <p:sp>
        <p:nvSpPr>
          <p:cNvPr id="11" name="Google Shape;183;p11">
            <a:extLst>
              <a:ext uri="{FF2B5EF4-FFF2-40B4-BE49-F238E27FC236}">
                <a16:creationId xmlns:a16="http://schemas.microsoft.com/office/drawing/2014/main" id="{5962FA3F-E31D-1997-387A-79E158867F49}"/>
              </a:ext>
            </a:extLst>
          </p:cNvPr>
          <p:cNvSpPr txBox="1"/>
          <p:nvPr/>
        </p:nvSpPr>
        <p:spPr>
          <a:xfrm>
            <a:off x="708135" y="5646367"/>
            <a:ext cx="4946430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Em minimal API</a:t>
            </a:r>
            <a:endParaRPr sz="2700" dirty="0"/>
          </a:p>
        </p:txBody>
      </p:sp>
      <p:sp>
        <p:nvSpPr>
          <p:cNvPr id="12" name="Pessoas em Primeiro Lugar">
            <a:extLst>
              <a:ext uri="{FF2B5EF4-FFF2-40B4-BE49-F238E27FC236}">
                <a16:creationId xmlns:a16="http://schemas.microsoft.com/office/drawing/2014/main" id="{5AB6BDF1-6E01-68A8-EED4-F1B3FBA10E1C}"/>
              </a:ext>
            </a:extLst>
          </p:cNvPr>
          <p:cNvSpPr/>
          <p:nvPr/>
        </p:nvSpPr>
        <p:spPr>
          <a:xfrm>
            <a:off x="762000" y="10858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33409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F4EA9-8396-86C2-6504-7B735A1E3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A596733-BB54-7180-243E-F6F9DA930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E7A6042-DF2E-10B8-A1DA-EE23F120C9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5EA2780-DD10-524D-1752-3A92690C679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241BD256-5830-B930-2911-789A66AEBFF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7CED750-1B93-9FA3-6B80-40417E37C5C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50717E-7BBB-B02B-96C3-DA0278183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117" y="3450361"/>
            <a:ext cx="8592133" cy="53766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F9AD84D-2BB0-8BAB-5E9E-8A7DFB30061F}"/>
              </a:ext>
            </a:extLst>
          </p:cNvPr>
          <p:cNvSpPr txBox="1"/>
          <p:nvPr/>
        </p:nvSpPr>
        <p:spPr>
          <a:xfrm>
            <a:off x="762000" y="3271140"/>
            <a:ext cx="708073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Também chamados de serviços de longa execução, nada mais são do que aplicações que rodam por tempo indefinido, em segundo plano, executando tarefas onde os usuários não veem.</a:t>
            </a:r>
          </a:p>
          <a:p>
            <a:pPr marL="342900" indent="-342900">
              <a:spcBef>
                <a:spcPts val="0"/>
              </a:spcBef>
              <a:buClr>
                <a:srgbClr val="242424"/>
              </a:buClr>
              <a:buSzPts val="2000"/>
            </a:pPr>
            <a:endParaRPr lang="pt-BR" sz="2800" dirty="0">
              <a:ea typeface="Arial"/>
              <a:cs typeface="Arial"/>
              <a:sym typeface="Arial"/>
            </a:endParaRPr>
          </a:p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Em versões anteriores, eram criados “Windows Services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Applications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” ou “Console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Applications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” para esta finalidade, mas a partir do .NET 3 foram disponibilizados os modelos de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Worker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Service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Applications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para esta finalidade.</a:t>
            </a:r>
            <a:endParaRPr lang="pt-BR" sz="2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51D385-CCBF-4614-2897-1751271A65C4}"/>
              </a:ext>
            </a:extLst>
          </p:cNvPr>
          <p:cNvSpPr txBox="1"/>
          <p:nvPr/>
        </p:nvSpPr>
        <p:spPr>
          <a:xfrm>
            <a:off x="8648117" y="2074985"/>
            <a:ext cx="8592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Você já usou um </a:t>
            </a:r>
            <a:r>
              <a:rPr lang="pt-BR" sz="2400" b="1" dirty="0" err="1"/>
              <a:t>worker</a:t>
            </a:r>
            <a:r>
              <a:rPr lang="pt-BR" sz="2400" b="1" dirty="0"/>
              <a:t> </a:t>
            </a:r>
            <a:r>
              <a:rPr lang="pt-BR" sz="2400" b="1" dirty="0" err="1"/>
              <a:t>service</a:t>
            </a:r>
            <a:r>
              <a:rPr lang="pt-BR" sz="2400" b="1" dirty="0"/>
              <a:t> no .NET ?</a:t>
            </a:r>
          </a:p>
          <a:p>
            <a:endParaRPr lang="pt-BR" sz="2400" dirty="0"/>
          </a:p>
          <a:p>
            <a:r>
              <a:rPr lang="pt-BR" sz="2400" dirty="0"/>
              <a:t>Essa é a pergunta que menos ouvi um “sim” em entrevistas 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0E8B10-43D3-FD4A-5E1D-96A2B6FE3850}"/>
              </a:ext>
            </a:extLst>
          </p:cNvPr>
          <p:cNvSpPr txBox="1"/>
          <p:nvPr/>
        </p:nvSpPr>
        <p:spPr>
          <a:xfrm>
            <a:off x="3446583" y="9525000"/>
            <a:ext cx="10585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7"/>
              </a:rPr>
              <a:t>Worker</a:t>
            </a:r>
            <a:r>
              <a:rPr lang="pt-BR" dirty="0">
                <a:hlinkClick r:id="rId7"/>
              </a:rPr>
              <a:t> Services no .NET ! O que são ? para que servem ? Onde habitam? | </a:t>
            </a:r>
            <a:r>
              <a:rPr lang="pt-BR" dirty="0" err="1">
                <a:hlinkClick r:id="rId7"/>
              </a:rPr>
              <a:t>by</a:t>
            </a:r>
            <a:r>
              <a:rPr lang="pt-BR" dirty="0">
                <a:hlinkClick r:id="rId7"/>
              </a:rPr>
              <a:t> Marcio Nizzola | </a:t>
            </a:r>
            <a:r>
              <a:rPr lang="pt-BR" dirty="0" err="1">
                <a:hlinkClick r:id="rId7"/>
              </a:rPr>
              <a:t>Medium</a:t>
            </a:r>
            <a:endParaRPr lang="pt-BR" dirty="0"/>
          </a:p>
        </p:txBody>
      </p:sp>
      <p:sp>
        <p:nvSpPr>
          <p:cNvPr id="14" name="Estrela: 5 Pontas 13">
            <a:extLst>
              <a:ext uri="{FF2B5EF4-FFF2-40B4-BE49-F238E27FC236}">
                <a16:creationId xmlns:a16="http://schemas.microsoft.com/office/drawing/2014/main" id="{C293324E-1B7C-4282-A9FE-0FAAEC400425}"/>
              </a:ext>
            </a:extLst>
          </p:cNvPr>
          <p:cNvSpPr/>
          <p:nvPr/>
        </p:nvSpPr>
        <p:spPr>
          <a:xfrm>
            <a:off x="16287221" y="1832203"/>
            <a:ext cx="1230923" cy="131460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001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B956-D226-B846-E876-55A53D23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97118A0-FB29-74E6-CAE6-A88C9F8C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7394693-773E-F967-B3F8-6C7737847F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DE39E46-1AE0-9CC8-9D9A-CB4F1376CF51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D82044E-7475-A4C2-68FA-A4B9E9A0085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2EF1169-3092-C821-13A0-9530F5131153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250771-CDA3-3F18-5F43-95BAF0175D2D}"/>
              </a:ext>
            </a:extLst>
          </p:cNvPr>
          <p:cNvSpPr txBox="1"/>
          <p:nvPr/>
        </p:nvSpPr>
        <p:spPr>
          <a:xfrm>
            <a:off x="896814" y="2891654"/>
            <a:ext cx="168108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Eles podem ser usados para monitorar filas de execução, tabelas de bancos de dados, serviços para envio de e-mails, validação de status de serviços de terceiros, entre muitas outras funcionalidades.</a:t>
            </a:r>
            <a:endParaRPr lang="pt-BR" sz="2800" dirty="0"/>
          </a:p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Podem ficar rodando constantemente no servidor, ou disparados processos em horas específicas para realizar algum tipo de processamento.</a:t>
            </a:r>
            <a:endParaRPr lang="pt-BR" sz="2800" dirty="0"/>
          </a:p>
          <a:p>
            <a:pPr marL="342900" indent="-342900">
              <a:buClr>
                <a:srgbClr val="242424"/>
              </a:buClr>
              <a:buSzPts val="2000"/>
              <a:buNone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Exemplos: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consumer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de filas (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Kafka,RabbitMq,etc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), carregamento constante de dados de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api´s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financeiras, sincronizações diversas, etc.</a:t>
            </a:r>
            <a:endParaRPr lang="pt-BR" sz="2800" dirty="0"/>
          </a:p>
        </p:txBody>
      </p:sp>
      <p:pic>
        <p:nvPicPr>
          <p:cNvPr id="1028" name="Picture 4" descr="Complete System Design 101 : Distributed Message Queues and 100+ System  Design Case Studies">
            <a:extLst>
              <a:ext uri="{FF2B5EF4-FFF2-40B4-BE49-F238E27FC236}">
                <a16:creationId xmlns:a16="http://schemas.microsoft.com/office/drawing/2014/main" id="{EF7D8BBC-BEE0-ECAC-BCAB-02D6D72D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6" y="5992250"/>
            <a:ext cx="12297508" cy="368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99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CD99-B5A0-F34F-2F0C-E1121F767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9803F98-DAD5-1341-DDBE-B8380D60F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4C21CA3-5732-8B4A-2C56-6A06C950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F30DECA-64E2-1BD9-F542-1F9C1F42D63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7D93076-51C7-C591-0876-15DAD02D0AE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41F37D9-00D1-8C3A-F1D3-51351244EB37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8AE8D3-437C-272B-5BCA-0D2DE22488E0}"/>
              </a:ext>
            </a:extLst>
          </p:cNvPr>
          <p:cNvSpPr txBox="1"/>
          <p:nvPr/>
        </p:nvSpPr>
        <p:spPr>
          <a:xfrm>
            <a:off x="829407" y="2891654"/>
            <a:ext cx="16810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Como cria-lo?</a:t>
            </a:r>
            <a:endParaRPr lang="pt-BR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5F5873-CA9F-386D-F33A-B3BCF82D2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814" y="4907839"/>
            <a:ext cx="8239125" cy="35147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3CEF67D-10A9-AE43-86FC-1E020FE1F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1790" y="6196178"/>
            <a:ext cx="6761748" cy="93804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8CF602-28E6-03AA-FAAA-12B4FC063498}"/>
              </a:ext>
            </a:extLst>
          </p:cNvPr>
          <p:cNvSpPr txBox="1"/>
          <p:nvPr/>
        </p:nvSpPr>
        <p:spPr>
          <a:xfrm>
            <a:off x="829407" y="4222695"/>
            <a:ext cx="16810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Pelo Visual Studio ou linha de comando, ele faz parte dos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templates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do .NET !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5975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221B5-B23D-D480-B24F-24B7654B4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D3F410C-2F77-B8CA-6D66-25B3A09B8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560FB32-B42E-FF75-F7B2-95079BA6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C10C765-B92C-B806-1106-7C093659B2A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A2DAE1E-3435-14CB-CC55-D32989A1E32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98510753-7C4E-5698-EC47-C8D09F0B97FB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pic>
        <p:nvPicPr>
          <p:cNvPr id="4" name="Google Shape;249;p1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ABF937C-204E-241A-D8FF-F843BBC746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9776" y="3635672"/>
            <a:ext cx="10609940" cy="53108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0;p17">
            <a:extLst>
              <a:ext uri="{FF2B5EF4-FFF2-40B4-BE49-F238E27FC236}">
                <a16:creationId xmlns:a16="http://schemas.microsoft.com/office/drawing/2014/main" id="{4138E4AE-B19B-99FA-5906-443A240FE86F}"/>
              </a:ext>
            </a:extLst>
          </p:cNvPr>
          <p:cNvSpPr txBox="1"/>
          <p:nvPr/>
        </p:nvSpPr>
        <p:spPr>
          <a:xfrm>
            <a:off x="570186" y="2921956"/>
            <a:ext cx="5222327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Inicialização</a:t>
            </a:r>
            <a:endParaRPr sz="2700" dirty="0"/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A711B19F-D437-0D43-B204-C397A7268E98}"/>
              </a:ext>
            </a:extLst>
          </p:cNvPr>
          <p:cNvSpPr txBox="1"/>
          <p:nvPr/>
        </p:nvSpPr>
        <p:spPr>
          <a:xfrm>
            <a:off x="7399776" y="2938860"/>
            <a:ext cx="5222327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Classe -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BackgroundService</a:t>
            </a:r>
            <a:endParaRPr sz="2700" dirty="0"/>
          </a:p>
        </p:txBody>
      </p:sp>
      <p:pic>
        <p:nvPicPr>
          <p:cNvPr id="7" name="Google Shape;257;p1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79FCD7B-3BF8-AB5C-43DC-5A5387A7877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6918" y="3618768"/>
            <a:ext cx="6636429" cy="37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87E013-83F8-5275-D0C6-F4E08046FA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1632" y="8006129"/>
            <a:ext cx="26670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5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DC327D4D-1741-0727-60BD-BCCF85C43547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01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6818" b="23502"/>
          <a:stretch>
            <a:fillRect/>
          </a:stretch>
        </p:blipFill>
        <p:spPr>
          <a:xfrm>
            <a:off x="2849112" y="5281921"/>
            <a:ext cx="4122664" cy="1024065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126" y="7195616"/>
            <a:ext cx="3524857" cy="998002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05" t="4661" r="6812" b="16488"/>
          <a:stretch>
            <a:fillRect/>
          </a:stretch>
        </p:blipFill>
        <p:spPr>
          <a:xfrm>
            <a:off x="13333228" y="7107561"/>
            <a:ext cx="3524857" cy="1174112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1237" y="7307625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8039" y="3117062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9452" y="4849353"/>
            <a:ext cx="3030415" cy="1889201"/>
          </a:xfrm>
          <a:prstGeom prst="rect">
            <a:avLst/>
          </a:prstGeom>
        </p:spPr>
      </p:pic>
      <p:pic>
        <p:nvPicPr>
          <p:cNvPr id="6" name="Imagem 5" descr="Uma imagem contendo placa, monitor, frente, escuro&#10;&#10;O conteúdo gerado por IA pode estar incorreto.">
            <a:extLst>
              <a:ext uri="{FF2B5EF4-FFF2-40B4-BE49-F238E27FC236}">
                <a16:creationId xmlns:a16="http://schemas.microsoft.com/office/drawing/2014/main" id="{B1ADD207-19AE-AF39-7B86-B3E963528B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293" y="3433169"/>
            <a:ext cx="3650675" cy="531007"/>
          </a:xfrm>
          <a:prstGeom prst="rect">
            <a:avLst/>
          </a:prstGeom>
        </p:spPr>
      </p:pic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4F5785C9-BB72-E8C2-E8E5-EE7CB6BCD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8394" y="2811037"/>
            <a:ext cx="2501517" cy="1775270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963FA525-A892-429B-F114-F9B06954FA2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6746" t="33641" r="26284" b="37528"/>
          <a:stretch>
            <a:fillRect/>
          </a:stretch>
        </p:blipFill>
        <p:spPr>
          <a:xfrm>
            <a:off x="12864983" y="3299469"/>
            <a:ext cx="3650676" cy="798407"/>
          </a:xfrm>
          <a:prstGeom prst="rect">
            <a:avLst/>
          </a:prstGeom>
        </p:spPr>
      </p:pic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73E10F02-FC39-A9E1-F1BA-FE96EF11D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3331" y="5049436"/>
            <a:ext cx="4374566" cy="1489035"/>
          </a:xfrm>
          <a:prstGeom prst="rect">
            <a:avLst/>
          </a:prstGeom>
        </p:spPr>
      </p:pic>
      <p:pic>
        <p:nvPicPr>
          <p:cNvPr id="23" name="Imagem 22" descr="Uma imagem contendo desenho&#10;&#10;O conteúdo gerado por IA pode estar incorreto.">
            <a:extLst>
              <a:ext uri="{FF2B5EF4-FFF2-40B4-BE49-F238E27FC236}">
                <a16:creationId xmlns:a16="http://schemas.microsoft.com/office/drawing/2014/main" id="{C4D0BEDB-81FA-3E97-2A2B-71C300C924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577" y="7268182"/>
            <a:ext cx="3030415" cy="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3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FEE8-713C-74F8-815C-E2AF7602E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28AA494-4F70-2B7A-3FA7-F91F1BA5D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22073D5-1618-3869-9620-0613562A5A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368ED40-15E3-94D3-3152-652A7ED841D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D5DEC81-7667-9193-0CB2-9365675130C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9E0D000-326A-C3DE-61E3-191177195C58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</a:t>
            </a:r>
            <a:endParaRPr lang="en-US" sz="7200" dirty="0"/>
          </a:p>
        </p:txBody>
      </p:sp>
      <p:sp>
        <p:nvSpPr>
          <p:cNvPr id="4" name="Google Shape;206;p13">
            <a:extLst>
              <a:ext uri="{FF2B5EF4-FFF2-40B4-BE49-F238E27FC236}">
                <a16:creationId xmlns:a16="http://schemas.microsoft.com/office/drawing/2014/main" id="{AB18371A-D6B2-EFF5-CACF-8AA1416293B2}"/>
              </a:ext>
            </a:extLst>
          </p:cNvPr>
          <p:cNvSpPr txBox="1">
            <a:spLocks/>
          </p:cNvSpPr>
          <p:nvPr/>
        </p:nvSpPr>
        <p:spPr>
          <a:xfrm>
            <a:off x="762000" y="3293080"/>
            <a:ext cx="15195797" cy="607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b="1" dirty="0"/>
              <a:t>Aumento de desempenho</a:t>
            </a:r>
            <a:endParaRPr lang="pt-BR" sz="3600" b="1" dirty="0">
              <a:ea typeface="Quattrocento Sans"/>
              <a:cs typeface="Quattrocento Sans"/>
              <a:sym typeface="Quattrocento Sans"/>
            </a:endParaRPr>
          </a:p>
          <a:p>
            <a:pPr>
              <a:buSzPts val="1600"/>
            </a:pPr>
            <a:r>
              <a:rPr lang="pt-BR" sz="2400" b="1" dirty="0"/>
              <a:t>Compilação de consultas:</a:t>
            </a:r>
            <a:r>
              <a:rPr lang="pt-BR" sz="2400" dirty="0"/>
              <a:t> O tempo de compilação de consulta aprimorado reduz a sobrecarga associada à geração de consulta dinâmica.</a:t>
            </a:r>
          </a:p>
          <a:p>
            <a:pPr>
              <a:buSzPts val="1600"/>
            </a:pPr>
            <a:r>
              <a:rPr lang="pt-BR" sz="2400" b="1" dirty="0"/>
              <a:t>Operações de lote:</a:t>
            </a:r>
            <a:r>
              <a:rPr lang="pt-BR" sz="2400" dirty="0"/>
              <a:t> O envio em lote aprimorado de comandos SQL minimiza as viagens de ida e volta ao banco de dados, aprimorando a taxa de transferência geral.</a:t>
            </a:r>
          </a:p>
          <a:p>
            <a:pPr>
              <a:buSzPts val="1600"/>
            </a:pPr>
            <a:r>
              <a:rPr lang="pt-BR" sz="2400" b="1" dirty="0"/>
              <a:t>Aprimoramentos de cache:</a:t>
            </a:r>
            <a:r>
              <a:rPr lang="pt-BR" sz="2400" dirty="0"/>
              <a:t> Melhores mecanismos de cache para consultas compiladas e informações de modelo diminuem o uso de memória e aumentam a velocidade.</a:t>
            </a:r>
          </a:p>
          <a:p>
            <a:pPr>
              <a:buSzPts val="1600"/>
            </a:pPr>
            <a:r>
              <a:rPr lang="pt-BR" sz="2400" dirty="0">
                <a:ea typeface="Arial"/>
                <a:cs typeface="Arial"/>
                <a:sym typeface="Arial"/>
              </a:rPr>
              <a:t>Migrações aprimoradas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b="1" dirty="0">
                <a:ea typeface="Arial"/>
                <a:cs typeface="Arial"/>
                <a:sym typeface="Arial"/>
              </a:rPr>
              <a:t>Alterações de detecção automática:</a:t>
            </a:r>
            <a:r>
              <a:rPr lang="pt-BR" sz="2400" dirty="0">
                <a:ea typeface="Arial"/>
                <a:cs typeface="Arial"/>
                <a:sym typeface="Arial"/>
              </a:rPr>
              <a:t> A detecção aprimorada de alterações no modelo reduz a probabilidade de discrepâncias de migração.</a:t>
            </a:r>
            <a:endParaRPr lang="pt-BR" dirty="0"/>
          </a:p>
          <a:p>
            <a:pPr>
              <a:buSzPts val="1600"/>
              <a:buFont typeface="Arial"/>
              <a:buChar char="•"/>
            </a:pPr>
            <a:r>
              <a:rPr lang="pt-BR" sz="2400" b="1" dirty="0">
                <a:ea typeface="Arial"/>
                <a:cs typeface="Arial"/>
                <a:sym typeface="Arial"/>
              </a:rPr>
              <a:t>Scripts de migração personalizados:</a:t>
            </a:r>
            <a:r>
              <a:rPr lang="pt-BR" sz="2400" dirty="0">
                <a:ea typeface="Arial"/>
                <a:cs typeface="Arial"/>
                <a:sym typeface="Arial"/>
              </a:rPr>
              <a:t> Maior flexibilidade na escrita de SQL personalizado para migrações, permitindo um controle preciso sobre as alterações de esquema.</a:t>
            </a:r>
            <a:endParaRPr lang="pt-BR" dirty="0"/>
          </a:p>
          <a:p>
            <a:pPr>
              <a:buSzPts val="1600"/>
              <a:buFont typeface="Arial"/>
              <a:buChar char="•"/>
            </a:pPr>
            <a:r>
              <a:rPr lang="pt-BR" sz="2400" b="1" dirty="0">
                <a:ea typeface="Arial"/>
                <a:cs typeface="Arial"/>
                <a:sym typeface="Arial"/>
              </a:rPr>
              <a:t>Melhorias de dependência:</a:t>
            </a:r>
            <a:r>
              <a:rPr lang="pt-BR" sz="2400" dirty="0">
                <a:ea typeface="Arial"/>
                <a:cs typeface="Arial"/>
                <a:sym typeface="Arial"/>
              </a:rPr>
              <a:t> O melhor tratamento das dependências de migração garante caminhos de atualização mais suaves e reduz conflitos.</a:t>
            </a:r>
            <a:endParaRPr lang="pt-BR" sz="2400" dirty="0"/>
          </a:p>
          <a:p>
            <a:pPr indent="-238125">
              <a:buSzPts val="1100"/>
              <a:buFont typeface="Arial" pitchFamily="34" charset="0"/>
              <a:buNone/>
            </a:pPr>
            <a:endParaRPr lang="pt-BR" sz="1650" b="1" dirty="0"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650" b="1" dirty="0"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650" b="1" dirty="0"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650" dirty="0"/>
          </a:p>
        </p:txBody>
      </p:sp>
    </p:spTree>
    <p:extLst>
      <p:ext uri="{BB962C8B-B14F-4D97-AF65-F5344CB8AC3E}">
        <p14:creationId xmlns:p14="http://schemas.microsoft.com/office/powerpoint/2010/main" val="2268711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97433-03BA-C1A7-3EB1-5931FB96D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A49823D-5F59-54BC-CA63-0B8E0B9CE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23D2A0C-D1BB-DE3C-B226-F78211A011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A74044B-AB81-AEDB-8001-098902CB998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16CD820-86C1-78B4-4A42-815FCAEC161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0B553C2-5441-BB37-2B96-967544E0D14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</a:t>
            </a:r>
            <a:endParaRPr lang="en-US" sz="7200" dirty="0"/>
          </a:p>
        </p:txBody>
      </p:sp>
      <p:sp>
        <p:nvSpPr>
          <p:cNvPr id="4" name="Google Shape;213;p14">
            <a:extLst>
              <a:ext uri="{FF2B5EF4-FFF2-40B4-BE49-F238E27FC236}">
                <a16:creationId xmlns:a16="http://schemas.microsoft.com/office/drawing/2014/main" id="{BB3F8412-FB4D-3EC0-632F-5965C5F90F2A}"/>
              </a:ext>
            </a:extLst>
          </p:cNvPr>
          <p:cNvSpPr txBox="1">
            <a:spLocks/>
          </p:cNvSpPr>
          <p:nvPr/>
        </p:nvSpPr>
        <p:spPr>
          <a:xfrm>
            <a:off x="7620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itchFamily="34" charset="0"/>
              <a:buNone/>
            </a:pPr>
            <a:r>
              <a:rPr lang="pt-BR" sz="2800" dirty="0"/>
              <a:t>Recursos aprimorados do LINQ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b="1" dirty="0"/>
              <a:t>Filtragem avançada:</a:t>
            </a:r>
            <a:r>
              <a:rPr lang="pt-BR" sz="2800" dirty="0"/>
              <a:t> Suporte para condições de filtragem complexas diretamente em consultas LINQ.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Junções otimizadas:</a:t>
            </a:r>
            <a:r>
              <a:rPr lang="pt-BR" sz="2800" dirty="0"/>
              <a:t> Manipulação aprimorada de operações de junção, resultando em tradução e execução SQL mais eficientes.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Métodos LINQ assíncronos:</a:t>
            </a:r>
            <a:r>
              <a:rPr lang="pt-BR" sz="2800" dirty="0"/>
              <a:t> Suporte aprimorado para operações assíncronas, permitindo padrões de acesso a dados sem bloqueio.</a:t>
            </a:r>
          </a:p>
          <a:p>
            <a:pPr>
              <a:buFont typeface="Arial" pitchFamily="34" charset="0"/>
              <a:buNone/>
            </a:pPr>
            <a:r>
              <a:rPr lang="pt-BR" sz="2800" dirty="0"/>
              <a:t>Exemplo: filtragem avançada com LINQ</a:t>
            </a:r>
            <a:endParaRPr lang="pt-BR" sz="3600" dirty="0"/>
          </a:p>
          <a:p>
            <a:pPr>
              <a:buFont typeface="Arial" pitchFamily="34" charset="0"/>
              <a:buNone/>
            </a:pPr>
            <a:endParaRPr lang="pt-BR" sz="2800" dirty="0"/>
          </a:p>
          <a:p>
            <a:pPr>
              <a:buFont typeface="Arial" pitchFamily="34" charset="0"/>
              <a:buNone/>
            </a:pPr>
            <a:endParaRPr lang="pt-BR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Font typeface="Arial" pitchFamily="34" charset="0"/>
              <a:buNone/>
            </a:pPr>
            <a:endParaRPr lang="pt-BR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171717"/>
              </a:buClr>
              <a:buFont typeface="Arial" pitchFamily="34" charset="0"/>
              <a:buNone/>
            </a:pPr>
            <a:r>
              <a:rPr lang="pt-BR" sz="2800" dirty="0">
                <a:solidFill>
                  <a:srgbClr val="171717"/>
                </a:solidFill>
              </a:rPr>
              <a:t>Essa filtragem aprimorada permite consultas com mais nuances, permitindo que os desenvolvedores recuperem precisamente os dados que precisam com desempenho aprimorado.</a:t>
            </a:r>
            <a:endParaRPr lang="pt-BR" sz="2800" dirty="0"/>
          </a:p>
          <a:p>
            <a:pPr marL="0" indent="0">
              <a:buSzPts val="2800"/>
              <a:buFont typeface="Arial" pitchFamily="34" charset="0"/>
              <a:buNone/>
            </a:pPr>
            <a:endParaRPr lang="pt-BR" sz="3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b="1" dirty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b="1" dirty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dirty="0"/>
          </a:p>
        </p:txBody>
      </p:sp>
      <p:pic>
        <p:nvPicPr>
          <p:cNvPr id="5" name="Google Shape;214;p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50B4B18-DC13-CF8C-D7D5-A50B12FA4F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6977" y="6177863"/>
            <a:ext cx="11881781" cy="1516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204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617B3-DB32-0D90-C699-F1F4D43A6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36F27CC-7F6C-A470-BF95-3DA0C6B70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B8273F4-7E5A-29E7-150D-9424D57D0D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514C42D-281F-D39D-BE2D-8C0CCB9F15A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131763F-6EE0-ECAF-9BFC-BBAE3949C54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694039F-1042-AD08-584B-7EC14AC70A62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</a:t>
            </a:r>
            <a:endParaRPr lang="en-US" sz="7200" dirty="0"/>
          </a:p>
        </p:txBody>
      </p:sp>
      <p:sp>
        <p:nvSpPr>
          <p:cNvPr id="6" name="Google Shape;229;p15">
            <a:extLst>
              <a:ext uri="{FF2B5EF4-FFF2-40B4-BE49-F238E27FC236}">
                <a16:creationId xmlns:a16="http://schemas.microsoft.com/office/drawing/2014/main" id="{3A0E7BB8-7197-5E2A-CD9D-A6BE9F26D714}"/>
              </a:ext>
            </a:extLst>
          </p:cNvPr>
          <p:cNvSpPr txBox="1">
            <a:spLocks/>
          </p:cNvSpPr>
          <p:nvPr/>
        </p:nvSpPr>
        <p:spPr>
          <a:xfrm>
            <a:off x="733425" y="4371703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itchFamily="34" charset="0"/>
              <a:buNone/>
            </a:pPr>
            <a:r>
              <a:rPr lang="pt-BR" sz="2800" b="1" dirty="0">
                <a:latin typeface="Arial"/>
                <a:ea typeface="Arial"/>
                <a:cs typeface="Arial"/>
                <a:sym typeface="Arial"/>
              </a:rPr>
              <a:t>Rastreamento avançado de consultas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dirty="0"/>
              <a:t>Melhor suporte para colunas JSON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b="1" dirty="0"/>
              <a:t>Mapeamento JSON nativo:</a:t>
            </a:r>
            <a:r>
              <a:rPr lang="pt-BR" sz="2800" dirty="0"/>
              <a:t> Mapeamento contínuo de colunas JSON para objetos .NET sem conversores personalizados.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Consultando dados JSON:</a:t>
            </a:r>
            <a:r>
              <a:rPr lang="pt-BR" sz="2800" dirty="0"/>
              <a:t> Suporte aprimorado ao LINQ para consultas em campos JSON.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Indexação de campos JSON:</a:t>
            </a:r>
            <a:r>
              <a:rPr lang="pt-BR" sz="2800" dirty="0"/>
              <a:t> Opções de indexação aprimoradas para colunas JSON, aumentando o desempenho e a eficiência da consulta.</a:t>
            </a:r>
          </a:p>
          <a:p>
            <a:pPr>
              <a:buFont typeface="Arial" pitchFamily="34" charset="0"/>
              <a:buNone/>
            </a:pPr>
            <a:r>
              <a:rPr lang="pt-BR" sz="2800" dirty="0"/>
              <a:t>Integração perfeita com o Azure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b="1" dirty="0"/>
              <a:t>Aprimoramentos do SQL do Azure:</a:t>
            </a:r>
            <a:r>
              <a:rPr lang="pt-BR" sz="2800" dirty="0"/>
              <a:t> Suporte otimizado para recursos do Banco de Dados SQL do Azure.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Integração do Azure Cosmos DB:</a:t>
            </a:r>
            <a:r>
              <a:rPr lang="pt-BR" sz="2800" dirty="0"/>
              <a:t> Compatibilidade aprimorada com o Azure Cosmos DB.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Ferramentas de implantação:</a:t>
            </a:r>
            <a:r>
              <a:rPr lang="pt-BR" sz="2800" dirty="0"/>
              <a:t> Ferramentas de implantação aprimoradas para o Azure.</a:t>
            </a:r>
          </a:p>
          <a:p>
            <a:pPr marL="0" indent="0">
              <a:buSzPts val="1100"/>
              <a:buFont typeface="Arial" pitchFamily="34" charset="0"/>
              <a:buNone/>
            </a:pPr>
            <a:endParaRPr lang="pt-BR" sz="1800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4461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87451-3B18-32DB-193B-2E1560B11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8D2377D-C0A3-18B8-6AA6-77775D6CC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FE58EF9-0EB2-4936-9C70-13AB0CE782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1999699-E3B5-FBEA-6428-5CCEDAAABE4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9CCACB0-F527-46A0-7BD1-B520CAB3F868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FFE9835-8D4E-A6B7-ABB9-4D2865EFA647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 (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versão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10)</a:t>
            </a:r>
            <a:endParaRPr lang="en-US" sz="7200" dirty="0"/>
          </a:p>
        </p:txBody>
      </p:sp>
      <p:sp>
        <p:nvSpPr>
          <p:cNvPr id="6" name="Google Shape;229;p15">
            <a:extLst>
              <a:ext uri="{FF2B5EF4-FFF2-40B4-BE49-F238E27FC236}">
                <a16:creationId xmlns:a16="http://schemas.microsoft.com/office/drawing/2014/main" id="{7AECA8ED-5F6D-61D9-E6BF-E82B66806EC8}"/>
              </a:ext>
            </a:extLst>
          </p:cNvPr>
          <p:cNvSpPr txBox="1">
            <a:spLocks/>
          </p:cNvSpPr>
          <p:nvPr/>
        </p:nvSpPr>
        <p:spPr>
          <a:xfrm>
            <a:off x="733425" y="4371703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hlinkClick r:id="rId6"/>
              </a:rPr>
              <a:t>SQL Server vector search</a:t>
            </a:r>
            <a:endParaRPr lang="en-US" dirty="0"/>
          </a:p>
          <a:p>
            <a:r>
              <a:rPr lang="en-US" u="sng" dirty="0">
                <a:hlinkClick r:id="rId7"/>
              </a:rPr>
              <a:t>SQL Server JSON type support</a:t>
            </a:r>
            <a:endParaRPr lang="en-US" dirty="0"/>
          </a:p>
          <a:p>
            <a:r>
              <a:rPr lang="en-US" u="sng" dirty="0">
                <a:hlinkClick r:id="rId8"/>
              </a:rPr>
              <a:t>Cosmos full-text and hybrid search</a:t>
            </a:r>
            <a:endParaRPr lang="en-US" dirty="0"/>
          </a:p>
          <a:p>
            <a:r>
              <a:rPr lang="en-US" u="sng" dirty="0">
                <a:hlinkClick r:id="rId9"/>
              </a:rPr>
              <a:t>Complex types</a:t>
            </a:r>
            <a:endParaRPr lang="en-US" dirty="0"/>
          </a:p>
          <a:p>
            <a:r>
              <a:rPr lang="en-US" u="sng" dirty="0">
                <a:hlinkClick r:id="rId10"/>
              </a:rPr>
              <a:t>Padding for parameterized collections</a:t>
            </a:r>
            <a:endParaRPr lang="en-US" dirty="0"/>
          </a:p>
          <a:p>
            <a:pPr marL="0" indent="0">
              <a:buNone/>
            </a:pPr>
            <a:endParaRPr lang="en-US" u="sng" dirty="0">
              <a:hlinkClick r:id="rId11"/>
            </a:endParaRPr>
          </a:p>
          <a:p>
            <a:pPr marL="0" indent="0">
              <a:buNone/>
            </a:pPr>
            <a:endParaRPr lang="en-US" u="sng" dirty="0">
              <a:hlinkClick r:id="rId11"/>
            </a:endParaRPr>
          </a:p>
          <a:p>
            <a:pPr marL="0" indent="0">
              <a:buNone/>
            </a:pPr>
            <a:r>
              <a:rPr lang="en-US" u="sng" dirty="0">
                <a:hlinkClick r:id="rId11"/>
              </a:rPr>
              <a:t>Full Release Notes</a:t>
            </a:r>
            <a:endParaRPr lang="en-US" dirty="0"/>
          </a:p>
          <a:p>
            <a:pPr marL="0" indent="0">
              <a:buSzPts val="1100"/>
              <a:buFont typeface="Arial" pitchFamily="34" charset="0"/>
              <a:buNone/>
            </a:pPr>
            <a:endParaRPr lang="pt-BR" sz="1800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dirty="0"/>
          </a:p>
        </p:txBody>
      </p:sp>
      <p:sp>
        <p:nvSpPr>
          <p:cNvPr id="4" name="Google Shape;229;p15">
            <a:extLst>
              <a:ext uri="{FF2B5EF4-FFF2-40B4-BE49-F238E27FC236}">
                <a16:creationId xmlns:a16="http://schemas.microsoft.com/office/drawing/2014/main" id="{F2228EDC-BD05-1251-29E3-28574C4563A8}"/>
              </a:ext>
            </a:extLst>
          </p:cNvPr>
          <p:cNvSpPr txBox="1">
            <a:spLocks/>
          </p:cNvSpPr>
          <p:nvPr/>
        </p:nvSpPr>
        <p:spPr>
          <a:xfrm>
            <a:off x="762000" y="3259846"/>
            <a:ext cx="15215502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itchFamily="34" charset="0"/>
              <a:buNone/>
            </a:pPr>
            <a:r>
              <a:rPr lang="pt-BR" sz="2800" b="1" dirty="0">
                <a:latin typeface="Arial"/>
                <a:ea typeface="Arial"/>
                <a:cs typeface="Arial"/>
                <a:sym typeface="Arial"/>
              </a:rPr>
              <a:t>O que já vem por aí 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199111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B5D71-5FE2-B066-ADA3-F9339433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10A6EEC-76B5-8409-EF45-FDE4BBF51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013EF22-6860-9868-3E3A-7BBF9964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B02BF57-513A-38B4-A1C2-D3EBAF19563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55ED084-ED3D-272D-F4D6-58BD57CAC6D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2911AED-0343-F834-DD1B-74C6E359A799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pt-BR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UUID v7 - </a:t>
            </a:r>
            <a:r>
              <a:rPr lang="pt-BR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Guid</a:t>
            </a:r>
            <a:r>
              <a:rPr lang="pt-BR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com ordenação!</a:t>
            </a:r>
            <a:endParaRPr lang="en-US" sz="7200" dirty="0"/>
          </a:p>
        </p:txBody>
      </p:sp>
      <p:sp>
        <p:nvSpPr>
          <p:cNvPr id="4" name="Google Shape;305;g35f2320939c_0_1">
            <a:extLst>
              <a:ext uri="{FF2B5EF4-FFF2-40B4-BE49-F238E27FC236}">
                <a16:creationId xmlns:a16="http://schemas.microsoft.com/office/drawing/2014/main" id="{9EAB93D6-1A26-6D2A-7F83-5E66687A200A}"/>
              </a:ext>
            </a:extLst>
          </p:cNvPr>
          <p:cNvSpPr txBox="1">
            <a:spLocks/>
          </p:cNvSpPr>
          <p:nvPr/>
        </p:nvSpPr>
        <p:spPr>
          <a:xfrm>
            <a:off x="715314" y="2723888"/>
            <a:ext cx="15215400" cy="153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3300" dirty="0"/>
              <a:t>NET 9 traz uma novidade que vai proporcionar uma solução, teremos um novo tipo o UUID v7, que inclui um trecho de data e hora no seu código, possibilitando a ordenação.</a:t>
            </a:r>
          </a:p>
          <a:p>
            <a:pPr marL="0" indent="0">
              <a:buSzPct val="100000"/>
              <a:buFont typeface="Arial" pitchFamily="34" charset="0"/>
              <a:buNone/>
            </a:pPr>
            <a:endParaRPr lang="pt-BR" sz="3300" dirty="0"/>
          </a:p>
        </p:txBody>
      </p:sp>
      <p:pic>
        <p:nvPicPr>
          <p:cNvPr id="5" name="Google Shape;306;g35f2320939c_0_1">
            <a:extLst>
              <a:ext uri="{FF2B5EF4-FFF2-40B4-BE49-F238E27FC236}">
                <a16:creationId xmlns:a16="http://schemas.microsoft.com/office/drawing/2014/main" id="{457A77E2-80E6-BFC3-D496-A6DD57F904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9062" y="3886254"/>
            <a:ext cx="7884939" cy="10983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pic>
        <p:nvPicPr>
          <p:cNvPr id="6" name="Google Shape;307;g35f2320939c_0_1">
            <a:extLst>
              <a:ext uri="{FF2B5EF4-FFF2-40B4-BE49-F238E27FC236}">
                <a16:creationId xmlns:a16="http://schemas.microsoft.com/office/drawing/2014/main" id="{B8FF6459-9591-ADCD-6795-916B2DA838B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42364" y="4028869"/>
            <a:ext cx="6886575" cy="29003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pic>
        <p:nvPicPr>
          <p:cNvPr id="7" name="Google Shape;308;g35f2320939c_0_1">
            <a:extLst>
              <a:ext uri="{FF2B5EF4-FFF2-40B4-BE49-F238E27FC236}">
                <a16:creationId xmlns:a16="http://schemas.microsoft.com/office/drawing/2014/main" id="{21A74355-D2A8-536B-C580-6FC95162746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35232" y="7067138"/>
            <a:ext cx="6700838" cy="9286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pic>
        <p:nvPicPr>
          <p:cNvPr id="11" name="Google Shape;309;g35f2320939c_0_1">
            <a:extLst>
              <a:ext uri="{FF2B5EF4-FFF2-40B4-BE49-F238E27FC236}">
                <a16:creationId xmlns:a16="http://schemas.microsoft.com/office/drawing/2014/main" id="{B1D026FB-9C5A-2872-946E-F018EFF4A62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5314" y="6172775"/>
            <a:ext cx="9061732" cy="9286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sp>
        <p:nvSpPr>
          <p:cNvPr id="13" name="Google Shape;310;g35f2320939c_0_1">
            <a:extLst>
              <a:ext uri="{FF2B5EF4-FFF2-40B4-BE49-F238E27FC236}">
                <a16:creationId xmlns:a16="http://schemas.microsoft.com/office/drawing/2014/main" id="{816314AE-C93D-673E-0B81-63751B0231B2}"/>
              </a:ext>
            </a:extLst>
          </p:cNvPr>
          <p:cNvSpPr txBox="1"/>
          <p:nvPr/>
        </p:nvSpPr>
        <p:spPr>
          <a:xfrm>
            <a:off x="3463350" y="5418408"/>
            <a:ext cx="5414850" cy="7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r>
              <a:rPr lang="en-US" sz="2400" dirty="0" err="1">
                <a:solidFill>
                  <a:schemeClr val="dk1"/>
                </a:solidFill>
              </a:rPr>
              <a:t>usando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timeprovider</a:t>
            </a:r>
            <a:r>
              <a:rPr lang="en-US" sz="2400" dirty="0">
                <a:solidFill>
                  <a:schemeClr val="dk1"/>
                </a:solidFill>
              </a:rPr>
              <a:t>: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4" name="Google Shape;311;g35f2320939c_0_1">
            <a:extLst>
              <a:ext uri="{FF2B5EF4-FFF2-40B4-BE49-F238E27FC236}">
                <a16:creationId xmlns:a16="http://schemas.microsoft.com/office/drawing/2014/main" id="{FC3FF510-CB03-0A85-D304-B724AD790931}"/>
              </a:ext>
            </a:extLst>
          </p:cNvPr>
          <p:cNvSpPr txBox="1"/>
          <p:nvPr/>
        </p:nvSpPr>
        <p:spPr>
          <a:xfrm>
            <a:off x="608099" y="7499403"/>
            <a:ext cx="8905177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r>
              <a:rPr lang="en-US" sz="2700" dirty="0">
                <a:solidFill>
                  <a:schemeClr val="dk1"/>
                </a:solidFill>
              </a:rPr>
              <a:t>Maior </a:t>
            </a:r>
            <a:r>
              <a:rPr lang="en-US" sz="2700" dirty="0" err="1">
                <a:solidFill>
                  <a:schemeClr val="dk1"/>
                </a:solidFill>
              </a:rPr>
              <a:t>benefício</a:t>
            </a:r>
            <a:r>
              <a:rPr lang="en-US" sz="2700" dirty="0">
                <a:solidFill>
                  <a:schemeClr val="dk1"/>
                </a:solidFill>
              </a:rPr>
              <a:t>: </a:t>
            </a:r>
            <a:r>
              <a:rPr lang="en-US" sz="2700" dirty="0" err="1">
                <a:solidFill>
                  <a:schemeClr val="dk1"/>
                </a:solidFill>
              </a:rPr>
              <a:t>melhora</a:t>
            </a:r>
            <a:r>
              <a:rPr lang="en-US" sz="2700" dirty="0">
                <a:solidFill>
                  <a:schemeClr val="dk1"/>
                </a:solidFill>
              </a:rPr>
              <a:t> a </a:t>
            </a:r>
            <a:r>
              <a:rPr lang="en-US" sz="2700" dirty="0" err="1">
                <a:solidFill>
                  <a:schemeClr val="dk1"/>
                </a:solidFill>
              </a:rPr>
              <a:t>ordenação</a:t>
            </a:r>
            <a:r>
              <a:rPr lang="en-US" sz="2700" dirty="0">
                <a:solidFill>
                  <a:schemeClr val="dk1"/>
                </a:solidFill>
              </a:rPr>
              <a:t> </a:t>
            </a:r>
            <a:r>
              <a:rPr lang="en-US" sz="2700" dirty="0" err="1">
                <a:solidFill>
                  <a:schemeClr val="dk1"/>
                </a:solidFill>
              </a:rPr>
              <a:t>nas</a:t>
            </a:r>
            <a:r>
              <a:rPr lang="en-US" sz="2700" dirty="0">
                <a:solidFill>
                  <a:schemeClr val="dk1"/>
                </a:solidFill>
              </a:rPr>
              <a:t> </a:t>
            </a:r>
            <a:r>
              <a:rPr lang="en-US" sz="2700" dirty="0" err="1">
                <a:solidFill>
                  <a:schemeClr val="dk1"/>
                </a:solidFill>
              </a:rPr>
              <a:t>consultas</a:t>
            </a:r>
            <a:r>
              <a:rPr lang="en-US" sz="2700" dirty="0">
                <a:solidFill>
                  <a:schemeClr val="dk1"/>
                </a:solidFill>
              </a:rPr>
              <a:t>.</a:t>
            </a:r>
            <a:endParaRPr sz="2700" dirty="0">
              <a:solidFill>
                <a:schemeClr val="dk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ED99560-9CB8-76A6-FA09-9A9052E4291F}"/>
              </a:ext>
            </a:extLst>
          </p:cNvPr>
          <p:cNvSpPr txBox="1"/>
          <p:nvPr/>
        </p:nvSpPr>
        <p:spPr>
          <a:xfrm>
            <a:off x="4068201" y="9726288"/>
            <a:ext cx="10151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10"/>
              </a:rPr>
              <a:t>Ordenação em </a:t>
            </a:r>
            <a:r>
              <a:rPr lang="pt-BR" dirty="0" err="1">
                <a:hlinkClick r:id="rId10"/>
              </a:rPr>
              <a:t>Guid</a:t>
            </a:r>
            <a:r>
              <a:rPr lang="pt-BR" dirty="0">
                <a:hlinkClick r:id="rId10"/>
              </a:rPr>
              <a:t>? conheça o novo tipo UUID v7 que virá no .NET 9 | </a:t>
            </a:r>
            <a:r>
              <a:rPr lang="pt-BR" dirty="0" err="1">
                <a:hlinkClick r:id="rId10"/>
              </a:rPr>
              <a:t>by</a:t>
            </a:r>
            <a:r>
              <a:rPr lang="pt-BR" dirty="0">
                <a:hlinkClick r:id="rId10"/>
              </a:rPr>
              <a:t> Marcio Nizzola | </a:t>
            </a:r>
            <a:r>
              <a:rPr lang="pt-BR" dirty="0" err="1">
                <a:hlinkClick r:id="rId10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488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24CA-C22E-7352-10B2-7C24073F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50EDC45-0B8F-BB18-25B5-4A3BD3FC6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B0679A9-226F-97B8-0BE5-EAD0F71B77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EC6CDDA-8642-C96F-5DFD-41BA91EA8C2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DD2FE389-9CF8-F0F7-77F3-8CB8A11FABC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85E363D-18EC-A16D-2D06-996630E0A14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Primary Constructor</a:t>
            </a:r>
            <a:endParaRPr lang="en-US" sz="7200" dirty="0"/>
          </a:p>
        </p:txBody>
      </p:sp>
      <p:sp>
        <p:nvSpPr>
          <p:cNvPr id="4" name="Google Shape;266;p18">
            <a:extLst>
              <a:ext uri="{FF2B5EF4-FFF2-40B4-BE49-F238E27FC236}">
                <a16:creationId xmlns:a16="http://schemas.microsoft.com/office/drawing/2014/main" id="{FE68A492-4AEA-8BF4-2B08-4E8A8524B79F}"/>
              </a:ext>
            </a:extLst>
          </p:cNvPr>
          <p:cNvSpPr txBox="1">
            <a:spLocks/>
          </p:cNvSpPr>
          <p:nvPr/>
        </p:nvSpPr>
        <p:spPr>
          <a:xfrm>
            <a:off x="769374" y="2404948"/>
            <a:ext cx="7564916" cy="711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000"/>
              <a:buFont typeface="Arial" pitchFamily="34" charset="0"/>
              <a:buNone/>
            </a:pPr>
            <a:r>
              <a:rPr lang="pt-BR" sz="3600" dirty="0"/>
              <a:t>Disponível desde o C# 12 (</a:t>
            </a:r>
            <a:r>
              <a:rPr lang="pt-BR" sz="3600" dirty="0" err="1"/>
              <a:t>.net</a:t>
            </a:r>
            <a:r>
              <a:rPr lang="pt-BR" sz="3600" dirty="0"/>
              <a:t> 8) veio para simplificar a declaração de classes, passando os parâmetros logo na declaração, diferente do que era feito anteriormente através de construtores.</a:t>
            </a:r>
            <a:endParaRPr lang="pt-BR" sz="4000" dirty="0"/>
          </a:p>
          <a:p>
            <a:pPr marL="0" indent="0">
              <a:buSzPts val="2000"/>
              <a:buFont typeface="Arial" pitchFamily="34" charset="0"/>
              <a:buNone/>
            </a:pPr>
            <a:r>
              <a:rPr lang="pt-BR" sz="3600" dirty="0"/>
              <a:t>Seu uso não impede que façamos uso também de outros construtores !</a:t>
            </a:r>
            <a:endParaRPr lang="pt-BR" sz="4000" dirty="0"/>
          </a:p>
        </p:txBody>
      </p:sp>
      <p:pic>
        <p:nvPicPr>
          <p:cNvPr id="5" name="Google Shape;267;p1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C4EA750-4D67-49A5-E49F-566E2F21D2B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5704" y="4535481"/>
            <a:ext cx="9262553" cy="230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B08BAC-7AF0-D766-536D-8F79723DB338}"/>
              </a:ext>
            </a:extLst>
          </p:cNvPr>
          <p:cNvSpPr txBox="1"/>
          <p:nvPr/>
        </p:nvSpPr>
        <p:spPr>
          <a:xfrm>
            <a:off x="3564294" y="933483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Refatorando classes para utilizar Primary </a:t>
            </a:r>
            <a:r>
              <a:rPr lang="pt-BR" dirty="0" err="1">
                <a:hlinkClick r:id="rId7"/>
              </a:rPr>
              <a:t>Constructor</a:t>
            </a:r>
            <a:r>
              <a:rPr lang="pt-BR" dirty="0">
                <a:hlinkClick r:id="rId7"/>
              </a:rPr>
              <a:t> no .NET 8 | </a:t>
            </a:r>
            <a:r>
              <a:rPr lang="pt-BR" dirty="0" err="1">
                <a:hlinkClick r:id="rId7"/>
              </a:rPr>
              <a:t>by</a:t>
            </a:r>
            <a:r>
              <a:rPr lang="pt-BR" dirty="0">
                <a:hlinkClick r:id="rId7"/>
              </a:rPr>
              <a:t> Marcio Nizzola | </a:t>
            </a:r>
            <a:r>
              <a:rPr lang="pt-BR" dirty="0" err="1">
                <a:hlinkClick r:id="rId7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6868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659F-8CE6-AA7D-3465-F74CB193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DD06F2B-A80A-D66F-E88D-070FEEBA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D3ABE3C-F571-E9B1-7238-A309529369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6B39C56-A7CF-B2F9-48CB-6C791632558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8FFF4B0-F388-DC97-E9FA-BDA413FD988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7C38B1E7-F180-12AF-01CF-7F2BB2A3274A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Hybrid Cache</a:t>
            </a:r>
            <a:endParaRPr lang="en-US" sz="7200" dirty="0"/>
          </a:p>
        </p:txBody>
      </p:sp>
      <p:sp>
        <p:nvSpPr>
          <p:cNvPr id="4" name="Google Shape;281;p19">
            <a:extLst>
              <a:ext uri="{FF2B5EF4-FFF2-40B4-BE49-F238E27FC236}">
                <a16:creationId xmlns:a16="http://schemas.microsoft.com/office/drawing/2014/main" id="{3BB80BA1-B0C2-5831-3D95-DD31D8DC39D8}"/>
              </a:ext>
            </a:extLst>
          </p:cNvPr>
          <p:cNvSpPr txBox="1">
            <a:spLocks/>
          </p:cNvSpPr>
          <p:nvPr/>
        </p:nvSpPr>
        <p:spPr>
          <a:xfrm>
            <a:off x="761999" y="2560320"/>
            <a:ext cx="9691933" cy="294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dirty="0" err="1"/>
              <a:t>HybridCache</a:t>
            </a:r>
            <a:r>
              <a:rPr lang="pt-BR" sz="3600" dirty="0"/>
              <a:t> é uma classe abstrata com uma implementação padrão que lida com a maioria dos aspectos de salvar no cache e recuperar do cache, faz parte da biblioteca.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DA256E-D506-C3DF-67D6-B8572F63E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3933" y="2683335"/>
            <a:ext cx="7401958" cy="359142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FD99BF-C788-FE47-27E6-EF07B952DB8B}"/>
              </a:ext>
            </a:extLst>
          </p:cNvPr>
          <p:cNvSpPr txBox="1"/>
          <p:nvPr/>
        </p:nvSpPr>
        <p:spPr>
          <a:xfrm>
            <a:off x="762000" y="5397568"/>
            <a:ext cx="169457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400"/>
            </a:pPr>
            <a:endParaRPr lang="pt-BR" sz="3600" dirty="0"/>
          </a:p>
          <a:p>
            <a:pPr>
              <a:buSzPts val="2400"/>
            </a:pPr>
            <a:r>
              <a:rPr lang="pt-BR" sz="3600" dirty="0"/>
              <a:t>"</a:t>
            </a:r>
            <a:r>
              <a:rPr lang="pt-BR" sz="3600" dirty="0" err="1"/>
              <a:t>Microsoft.Extensions.Caching.Hybrid</a:t>
            </a:r>
            <a:r>
              <a:rPr lang="pt-BR" sz="3600" dirty="0"/>
              <a:t>" foi lançada no .NET 9 !</a:t>
            </a:r>
          </a:p>
          <a:p>
            <a:pPr marL="0" indent="0">
              <a:buSzPts val="2400"/>
              <a:buFont typeface="Arial" pitchFamily="34" charset="0"/>
              <a:buNone/>
            </a:pPr>
            <a:endParaRPr lang="pt-BR" sz="3600" dirty="0"/>
          </a:p>
          <a:p>
            <a:pPr marL="0" indent="0">
              <a:buSzPts val="2400"/>
              <a:buFont typeface="Arial" pitchFamily="34" charset="0"/>
              <a:buNone/>
            </a:pPr>
            <a:r>
              <a:rPr lang="pt-BR" sz="3600" dirty="0"/>
              <a:t>O propósito da biblioteca é estabelecer um cache com o uso de </a:t>
            </a:r>
            <a:r>
              <a:rPr lang="pt-BR" sz="3600" dirty="0" err="1"/>
              <a:t>IDistributedCache</a:t>
            </a:r>
            <a:r>
              <a:rPr lang="pt-BR" sz="3600" dirty="0"/>
              <a:t> e </a:t>
            </a:r>
            <a:r>
              <a:rPr lang="pt-BR" sz="3600" dirty="0" err="1"/>
              <a:t>IMemoryCache</a:t>
            </a:r>
            <a:r>
              <a:rPr lang="pt-BR" sz="3600" dirty="0"/>
              <a:t>, de forma que permita usar a velocidade de um cache em memória e a durabilidade de um cache distribuído ou </a:t>
            </a:r>
            <a:r>
              <a:rPr lang="pt-BR" sz="3600" dirty="0">
                <a:ea typeface="Arial"/>
                <a:cs typeface="Arial"/>
                <a:sym typeface="Arial"/>
              </a:rPr>
              <a:t>persistente.</a:t>
            </a:r>
            <a:endParaRPr lang="pt-BR" sz="3600" dirty="0"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43032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3EFEF-9C33-A271-804B-F0818019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1F0D253-D909-C4CD-0E05-271407724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D79D947-882E-CA77-ADB8-F9BC2F009D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AA71B08-02DF-4FCE-1A86-644041CD703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9F630CF-6E29-0F44-0EA9-193608884B9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83417296-A3B7-279D-7E2F-829AD73B1355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Hybrid Cache</a:t>
            </a:r>
            <a:endParaRPr lang="en-US" sz="7200" dirty="0"/>
          </a:p>
        </p:txBody>
      </p:sp>
      <p:sp>
        <p:nvSpPr>
          <p:cNvPr id="4" name="Google Shape;293;p20">
            <a:extLst>
              <a:ext uri="{FF2B5EF4-FFF2-40B4-BE49-F238E27FC236}">
                <a16:creationId xmlns:a16="http://schemas.microsoft.com/office/drawing/2014/main" id="{0DACD008-5808-5817-7401-34B3D8B75335}"/>
              </a:ext>
            </a:extLst>
          </p:cNvPr>
          <p:cNvSpPr txBox="1">
            <a:spLocks/>
          </p:cNvSpPr>
          <p:nvPr/>
        </p:nvSpPr>
        <p:spPr>
          <a:xfrm>
            <a:off x="762000" y="3231049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2200"/>
              <a:buFont typeface="Arial" pitchFamily="34" charset="0"/>
              <a:buNone/>
            </a:pPr>
            <a:r>
              <a:rPr lang="pt-BR" sz="4000" b="1" dirty="0"/>
              <a:t>Benefícios do </a:t>
            </a:r>
            <a:r>
              <a:rPr lang="pt-BR" sz="4000" b="1" dirty="0" err="1"/>
              <a:t>HybridCache</a:t>
            </a:r>
            <a:endParaRPr lang="pt-BR" sz="4000" dirty="0"/>
          </a:p>
          <a:p>
            <a:pPr>
              <a:buSzPts val="2200"/>
              <a:buFont typeface="Arial"/>
              <a:buChar char="•"/>
            </a:pPr>
            <a:r>
              <a:rPr lang="pt-BR" sz="4000" b="1" dirty="0"/>
              <a:t>Maior confiabilidade</a:t>
            </a:r>
            <a:r>
              <a:rPr lang="pt-BR" sz="4000" dirty="0"/>
              <a:t>: o </a:t>
            </a:r>
            <a:r>
              <a:rPr lang="pt-BR" sz="4000" dirty="0" err="1"/>
              <a:t>fallback</a:t>
            </a:r>
            <a:r>
              <a:rPr lang="pt-BR" sz="4000" dirty="0"/>
              <a:t> para o cache secundário garante que os dados permaneçam acessíveis mesmo que o cache primário não esteja disponível.</a:t>
            </a:r>
          </a:p>
          <a:p>
            <a:pPr>
              <a:buSzPts val="2200"/>
              <a:buFont typeface="Arial"/>
              <a:buChar char="•"/>
            </a:pPr>
            <a:r>
              <a:rPr lang="pt-BR" sz="4000" b="1" dirty="0"/>
              <a:t>Desempenho aprimorado</a:t>
            </a:r>
            <a:r>
              <a:rPr lang="pt-BR" sz="4000" dirty="0"/>
              <a:t>: aproveitando a velocidade do cache na memória, os aplicativos podem lidar com altas cargas de leitura com eficiência.</a:t>
            </a:r>
          </a:p>
          <a:p>
            <a:pPr>
              <a:buSzPts val="2200"/>
              <a:buFont typeface="Arial"/>
              <a:buChar char="•"/>
            </a:pPr>
            <a:r>
              <a:rPr lang="pt-BR" sz="4000" b="1" dirty="0"/>
              <a:t>Escalabilidade</a:t>
            </a:r>
            <a:r>
              <a:rPr lang="pt-BR" sz="4000" dirty="0"/>
              <a:t>: caches externos como o Redis fornecem a capacidade de escalar horizontalmente, acomodando as crescentes demandas de aplicativos.</a:t>
            </a:r>
          </a:p>
          <a:p>
            <a:pPr marL="0" indent="0">
              <a:buSzPts val="2200"/>
              <a:buFont typeface="Arial" pitchFamily="34" charset="0"/>
              <a:buNone/>
            </a:pPr>
            <a:endParaRPr lang="pt-BR" sz="4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174C46F-7B33-E865-E535-EAE02256FC47}"/>
              </a:ext>
            </a:extLst>
          </p:cNvPr>
          <p:cNvSpPr txBox="1"/>
          <p:nvPr/>
        </p:nvSpPr>
        <p:spPr>
          <a:xfrm>
            <a:off x="1160584" y="85973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6"/>
              </a:rPr>
              <a:t>HybridCache</a:t>
            </a:r>
            <a:r>
              <a:rPr lang="pt-BR" dirty="0">
                <a:hlinkClick r:id="rId6"/>
              </a:rPr>
              <a:t> &amp; Redis: Cache </a:t>
            </a:r>
            <a:r>
              <a:rPr lang="pt-BR" dirty="0" err="1">
                <a:hlinkClick r:id="rId6"/>
              </a:rPr>
              <a:t>Smarter</a:t>
            </a:r>
            <a:r>
              <a:rPr lang="pt-BR" dirty="0">
                <a:hlinkClick r:id="rId6"/>
              </a:rPr>
              <a:t>, </a:t>
            </a:r>
            <a:r>
              <a:rPr lang="pt-BR" dirty="0" err="1">
                <a:hlinkClick r:id="rId6"/>
              </a:rPr>
              <a:t>Not</a:t>
            </a:r>
            <a:r>
              <a:rPr lang="pt-BR" dirty="0">
                <a:hlinkClick r:id="rId6"/>
              </a:rPr>
              <a:t> </a:t>
            </a:r>
            <a:r>
              <a:rPr lang="pt-BR" dirty="0" err="1">
                <a:hlinkClick r:id="rId6"/>
              </a:rPr>
              <a:t>Harder</a:t>
            </a:r>
            <a:r>
              <a:rPr lang="pt-BR" dirty="0">
                <a:hlinkClick r:id="rId6"/>
              </a:rPr>
              <a:t> for ASP.NET APIs 🚀 - DEV Community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4179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C935-F8F4-0F23-5924-AA4E6CFA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9EA1088-A3B9-FA99-6C67-8BF7D804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1E3F154-6CA1-F168-7D89-B899981B3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D4119BD-203D-3832-0CAB-E82FAE2F79D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28A70D9-1A8D-053B-F24F-6051A37554D8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12AD92D-CD77-08FC-6DD2-67A695C7F8F4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Params Collection</a:t>
            </a:r>
            <a:endParaRPr lang="en-US" sz="7200" dirty="0"/>
          </a:p>
        </p:txBody>
      </p:sp>
      <p:sp>
        <p:nvSpPr>
          <p:cNvPr id="4" name="Google Shape;322;g35f2320939c_0_23">
            <a:extLst>
              <a:ext uri="{FF2B5EF4-FFF2-40B4-BE49-F238E27FC236}">
                <a16:creationId xmlns:a16="http://schemas.microsoft.com/office/drawing/2014/main" id="{FB4D7A2F-49F3-9475-1ED0-D3C83AFFE315}"/>
              </a:ext>
            </a:extLst>
          </p:cNvPr>
          <p:cNvSpPr txBox="1">
            <a:spLocks/>
          </p:cNvSpPr>
          <p:nvPr/>
        </p:nvSpPr>
        <p:spPr>
          <a:xfrm>
            <a:off x="663519" y="2618423"/>
            <a:ext cx="12964558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1600"/>
              <a:buFont typeface="Arial" pitchFamily="34" charset="0"/>
              <a:buNone/>
            </a:pPr>
            <a:r>
              <a:rPr lang="pt-BR" sz="2400" dirty="0"/>
              <a:t>O C# 13 aprimora a palavra-chave </a:t>
            </a:r>
            <a:r>
              <a:rPr lang="pt-BR" sz="2400" dirty="0" err="1"/>
              <a:t>com:params</a:t>
            </a:r>
            <a:endParaRPr lang="pt-BR" sz="2400" dirty="0"/>
          </a:p>
          <a:p>
            <a:pPr>
              <a:buClr>
                <a:srgbClr val="242424"/>
              </a:buClr>
              <a:buSzPts val="1600"/>
              <a:buFont typeface="Arial"/>
              <a:buChar char="•"/>
            </a:pPr>
            <a:r>
              <a:rPr lang="pt-BR" sz="2400" b="1" dirty="0">
                <a:solidFill>
                  <a:srgbClr val="242424"/>
                </a:solidFill>
              </a:rPr>
              <a:t>Suporte para matrizes multidimensionais:</a:t>
            </a:r>
            <a:r>
              <a:rPr lang="pt-BR" sz="2400" dirty="0">
                <a:solidFill>
                  <a:srgbClr val="242424"/>
                </a:solidFill>
              </a:rPr>
              <a:t> Simplifica as chamadas de método e melhora a legibilidade.</a:t>
            </a:r>
            <a:endParaRPr lang="pt-BR" sz="2400" dirty="0"/>
          </a:p>
          <a:p>
            <a:pPr>
              <a:buClr>
                <a:srgbClr val="242424"/>
              </a:buClr>
              <a:buSzPts val="1600"/>
              <a:buFont typeface="Arial"/>
              <a:buChar char="•"/>
            </a:pPr>
            <a:r>
              <a:rPr lang="pt-BR" sz="2400" b="1" dirty="0">
                <a:solidFill>
                  <a:srgbClr val="242424"/>
                </a:solidFill>
              </a:rPr>
              <a:t>Inferência de tipo aprimorada:</a:t>
            </a:r>
            <a:r>
              <a:rPr lang="pt-BR" sz="2400" dirty="0">
                <a:solidFill>
                  <a:srgbClr val="242424"/>
                </a:solidFill>
              </a:rPr>
              <a:t> Melhor integração com métodos genéricos e tipos complexos.</a:t>
            </a:r>
            <a:endParaRPr lang="pt-BR" sz="2400" dirty="0"/>
          </a:p>
          <a:p>
            <a:pPr>
              <a:buClr>
                <a:srgbClr val="242424"/>
              </a:buClr>
              <a:buSzPts val="1600"/>
              <a:buFont typeface="Arial"/>
              <a:buChar char="•"/>
            </a:pPr>
            <a:r>
              <a:rPr lang="pt-BR" sz="2400" b="1" dirty="0">
                <a:solidFill>
                  <a:srgbClr val="242424"/>
                </a:solidFill>
              </a:rPr>
              <a:t>Otimizações de desempenho:</a:t>
            </a:r>
            <a:r>
              <a:rPr lang="pt-BR" sz="2400" dirty="0">
                <a:solidFill>
                  <a:srgbClr val="242424"/>
                </a:solidFill>
              </a:rPr>
              <a:t> Sobrecarga reduzida e desempenho aprimorado para chamadas de método de alta frequência.</a:t>
            </a:r>
            <a:endParaRPr lang="pt-BR" sz="2400" dirty="0"/>
          </a:p>
          <a:p>
            <a:pPr marL="0" indent="0">
              <a:buSzPts val="2800"/>
              <a:buFont typeface="Arial" pitchFamily="34" charset="0"/>
              <a:buNone/>
            </a:pPr>
            <a:endParaRPr lang="pt-BR" dirty="0"/>
          </a:p>
        </p:txBody>
      </p:sp>
      <p:sp>
        <p:nvSpPr>
          <p:cNvPr id="5" name="Google Shape;324;g35f2320939c_0_23">
            <a:extLst>
              <a:ext uri="{FF2B5EF4-FFF2-40B4-BE49-F238E27FC236}">
                <a16:creationId xmlns:a16="http://schemas.microsoft.com/office/drawing/2014/main" id="{62DC75EF-4102-070C-57FF-27917717F042}"/>
              </a:ext>
            </a:extLst>
          </p:cNvPr>
          <p:cNvSpPr/>
          <p:nvPr/>
        </p:nvSpPr>
        <p:spPr>
          <a:xfrm>
            <a:off x="13749346" y="1946953"/>
            <a:ext cx="4295758" cy="527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Novos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tipos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suportados</a:t>
            </a:r>
            <a:endParaRPr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ReadOnlySpan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IEnumerable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ReadOnlyCollection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ReadOnlyList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ICollection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IList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27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DC0DE4-C95B-6711-C364-578941479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190025"/>
            <a:ext cx="8862607" cy="41635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26E570-2470-E8AF-1282-4172F66D7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399" y="5180857"/>
            <a:ext cx="7382905" cy="41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6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3058D-8036-4C86-8960-A90183DF5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D00B3E7-8949-F0AA-6FD4-7720C509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1C6EA24-7714-09D0-5FB2-60AD20566D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FA672A0-EA48-2372-857D-C5C84A7A7DA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80C15453-4289-FB78-47DD-242C7835740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DFB5B837-548D-77DC-2C2E-BA9AAD65F3F0}"/>
              </a:ext>
            </a:extLst>
          </p:cNvPr>
          <p:cNvSpPr/>
          <p:nvPr/>
        </p:nvSpPr>
        <p:spPr>
          <a:xfrm>
            <a:off x="762000" y="1306079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Central Package Management</a:t>
            </a:r>
            <a:endParaRPr lang="en-US" sz="7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E0C79-6B01-F816-7B6C-C2FFF1060B99}"/>
              </a:ext>
            </a:extLst>
          </p:cNvPr>
          <p:cNvSpPr txBox="1"/>
          <p:nvPr/>
        </p:nvSpPr>
        <p:spPr>
          <a:xfrm>
            <a:off x="762000" y="2175808"/>
            <a:ext cx="1676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Quando temos múltiplos projetos na mesma solução, é comum que ao mudar a versão de uma simples biblioteca, tenhamos problemas com outros projetos, incompatibilidade com outras </a:t>
            </a:r>
            <a:r>
              <a:rPr lang="pt-BR" sz="2400" dirty="0" err="1"/>
              <a:t>libs</a:t>
            </a:r>
            <a:r>
              <a:rPr lang="pt-BR" sz="2400" dirty="0"/>
              <a:t>.</a:t>
            </a:r>
          </a:p>
          <a:p>
            <a:r>
              <a:rPr lang="pt-BR" sz="2400" dirty="0"/>
              <a:t>Esta feature tem como função criar um gerenciamento centralizado, onde a solução inteira (ou até um sistema de pastas, ou drive) utilizem sempre a mesma versão das bibliotecas, evitando conflitos.</a:t>
            </a:r>
          </a:p>
          <a:p>
            <a:endParaRPr lang="pt-BR" sz="2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8AD3A99-77CA-9F10-1D6E-C638F0CE17C7}"/>
              </a:ext>
            </a:extLst>
          </p:cNvPr>
          <p:cNvSpPr txBox="1"/>
          <p:nvPr/>
        </p:nvSpPr>
        <p:spPr>
          <a:xfrm>
            <a:off x="762000" y="935355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Central </a:t>
            </a:r>
            <a:r>
              <a:rPr lang="pt-BR" dirty="0" err="1">
                <a:hlinkClick r:id="rId6"/>
              </a:rPr>
              <a:t>Package</a:t>
            </a:r>
            <a:r>
              <a:rPr lang="pt-BR" dirty="0">
                <a:hlinkClick r:id="rId6"/>
              </a:rPr>
              <a:t> Management | Microsoft </a:t>
            </a:r>
            <a:r>
              <a:rPr lang="pt-BR" dirty="0" err="1">
                <a:hlinkClick r:id="rId6"/>
              </a:rPr>
              <a:t>Learn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30E9D41-8820-6830-412B-F53920D7AA6A}"/>
              </a:ext>
            </a:extLst>
          </p:cNvPr>
          <p:cNvSpPr txBox="1"/>
          <p:nvPr/>
        </p:nvSpPr>
        <p:spPr>
          <a:xfrm>
            <a:off x="761999" y="4114800"/>
            <a:ext cx="1613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Passo 1 – Crie um arquivo “</a:t>
            </a:r>
            <a:r>
              <a:rPr lang="pt-BR" sz="2400" dirty="0" err="1"/>
              <a:t>Directory.Packages.props</a:t>
            </a:r>
            <a:r>
              <a:rPr lang="pt-BR" sz="2400" dirty="0"/>
              <a:t>” na </a:t>
            </a:r>
            <a:r>
              <a:rPr lang="pt-BR" sz="2400" dirty="0" err="1"/>
              <a:t>raíz</a:t>
            </a:r>
            <a:r>
              <a:rPr lang="pt-BR" sz="2400" dirty="0"/>
              <a:t> da sua solução, manualmente ou via linha de comando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6FDAF70-8084-2835-B08E-0695A79DC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9117" y="6477000"/>
            <a:ext cx="4919763" cy="9642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55D8FF-3D6A-F70B-366B-6E460A8F3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4819162"/>
            <a:ext cx="11168408" cy="384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5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04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1867444"/>
            <a:ext cx="4953000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/>
            <a:r>
              <a:rPr lang="pt-BR" sz="8800" dirty="0">
                <a:solidFill>
                  <a:schemeClr val="accent1"/>
                </a:solidFill>
                <a:latin typeface="Aptos Display" panose="02110004020202020204"/>
              </a:rPr>
              <a:t>Márcio R. Nizzola</a:t>
            </a:r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43726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6"/>
              </a:rPr>
              <a:t>www.linkedin.com/in/nizzola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marcionizzola.médium.com</a:t>
            </a: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7"/>
              </a:rPr>
              <a:t>https://linktree.com/nizzola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@nizzola.dev</a:t>
            </a:r>
          </a:p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CD0BD06-0A10-1692-DA81-5A72742F6ECF}"/>
              </a:ext>
            </a:extLst>
          </p:cNvPr>
          <p:cNvSpPr txBox="1">
            <a:spLocks/>
          </p:cNvSpPr>
          <p:nvPr/>
        </p:nvSpPr>
        <p:spPr>
          <a:xfrm>
            <a:off x="5638931" y="2103952"/>
            <a:ext cx="7572059" cy="6172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3x MVP Microsoft  -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Technologies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Arquiteto de Sistemas na CI&amp;T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Professor na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Etec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de Itu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Fundador do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Meetup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Itu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Estudando programação a partir de 1989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Vivendo de software desde 1992</a:t>
            </a: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Principais tecnologias: C#, Python,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Php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Node,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Vb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Javascript, Angular, Azure,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Aws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8F7F47-6D5E-F6BB-1FBA-E5D1CD2BB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4921" y="2102198"/>
            <a:ext cx="4601217" cy="6387404"/>
          </a:xfrm>
          <a:prstGeom prst="rect">
            <a:avLst/>
          </a:prstGeom>
        </p:spPr>
      </p:pic>
      <p:pic>
        <p:nvPicPr>
          <p:cNvPr id="13" name="Picture 8" descr="Microsoft MVP Logo - LogoDix">
            <a:extLst>
              <a:ext uri="{FF2B5EF4-FFF2-40B4-BE49-F238E27FC236}">
                <a16:creationId xmlns:a16="http://schemas.microsoft.com/office/drawing/2014/main" id="{3B37EDC9-7208-9481-EA02-5EBFE53F87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62" y="7860423"/>
            <a:ext cx="4601217" cy="2103822"/>
          </a:xfrm>
          <a:prstGeom prst="rect">
            <a:avLst/>
          </a:prstGeom>
        </p:spPr>
      </p:pic>
      <p:pic>
        <p:nvPicPr>
          <p:cNvPr id="1026" name="Picture 2" descr="CI&amp;T | Technology Transformation Specialists">
            <a:extLst>
              <a:ext uri="{FF2B5EF4-FFF2-40B4-BE49-F238E27FC236}">
                <a16:creationId xmlns:a16="http://schemas.microsoft.com/office/drawing/2014/main" id="{42D709F6-AD11-04AA-A681-273B465BF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52" y="8920162"/>
            <a:ext cx="27027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40DC141-F8BE-2437-0FCD-8569A2A853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8829033"/>
            <a:ext cx="3307762" cy="9579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C1361-482F-5592-D0BA-83F62FBA5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A237AD3-9D00-2B86-CF96-0EC355B2E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C677FD2-1B2B-6DD9-31AB-666D77A002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2FE20A1-AEE7-BC7E-0B7F-96A32ABD961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7B5B286-7167-32D1-A7AC-249355025F1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3FB8C0E-A99B-4FCA-86E2-548F019CEF1F}"/>
              </a:ext>
            </a:extLst>
          </p:cNvPr>
          <p:cNvSpPr/>
          <p:nvPr/>
        </p:nvSpPr>
        <p:spPr>
          <a:xfrm>
            <a:off x="762000" y="1306079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Central Package Management</a:t>
            </a:r>
            <a:endParaRPr lang="en-US" sz="72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440D1F1-97EF-F04F-AE45-F31151C11723}"/>
              </a:ext>
            </a:extLst>
          </p:cNvPr>
          <p:cNvSpPr txBox="1"/>
          <p:nvPr/>
        </p:nvSpPr>
        <p:spPr>
          <a:xfrm>
            <a:off x="762000" y="935355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Central </a:t>
            </a:r>
            <a:r>
              <a:rPr lang="pt-BR" dirty="0" err="1">
                <a:hlinkClick r:id="rId6"/>
              </a:rPr>
              <a:t>Package</a:t>
            </a:r>
            <a:r>
              <a:rPr lang="pt-BR" dirty="0">
                <a:hlinkClick r:id="rId6"/>
              </a:rPr>
              <a:t> Management | Microsoft </a:t>
            </a:r>
            <a:r>
              <a:rPr lang="pt-BR" dirty="0" err="1">
                <a:hlinkClick r:id="rId6"/>
              </a:rPr>
              <a:t>Learn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9B4060C-9571-16ED-8F1B-4D317F410F0E}"/>
              </a:ext>
            </a:extLst>
          </p:cNvPr>
          <p:cNvSpPr txBox="1"/>
          <p:nvPr/>
        </p:nvSpPr>
        <p:spPr>
          <a:xfrm>
            <a:off x="762000" y="2554046"/>
            <a:ext cx="931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Passo 2 – </a:t>
            </a:r>
            <a:r>
              <a:rPr lang="pt-BR" sz="2400" b="1" dirty="0"/>
              <a:t>Atualize os arquivos </a:t>
            </a:r>
            <a:r>
              <a:rPr lang="pt-BR" sz="2400" dirty="0"/>
              <a:t>.</a:t>
            </a:r>
            <a:r>
              <a:rPr lang="pt-BR" sz="2400" dirty="0" err="1"/>
              <a:t>csproj</a:t>
            </a:r>
            <a:r>
              <a:rPr lang="pt-BR" sz="2400" dirty="0"/>
              <a:t>: Nos projetos, use </a:t>
            </a:r>
            <a:r>
              <a:rPr lang="pt-BR" sz="2400" dirty="0" err="1"/>
              <a:t>PackageReference</a:t>
            </a:r>
            <a:r>
              <a:rPr lang="pt-BR" sz="2400" dirty="0"/>
              <a:t> sem especificar a versão: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EB2A3C-1B03-0620-93BE-697D5206E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98" y="3520867"/>
            <a:ext cx="7993619" cy="22296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B3DE306-ACE0-48C2-F4C4-B38C6668667D}"/>
              </a:ext>
            </a:extLst>
          </p:cNvPr>
          <p:cNvSpPr txBox="1"/>
          <p:nvPr/>
        </p:nvSpPr>
        <p:spPr>
          <a:xfrm>
            <a:off x="761998" y="6100148"/>
            <a:ext cx="10773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pt-BR" sz="2400" dirty="0"/>
              <a:t>Para facilitar, você pode usar a ferramenta </a:t>
            </a:r>
            <a:r>
              <a:rPr lang="pt-BR" sz="2400" b="1" dirty="0"/>
              <a:t>“</a:t>
            </a:r>
            <a:r>
              <a:rPr lang="pt-BR" sz="2400" b="1" dirty="0" err="1"/>
              <a:t>CentralisedPackageConverter</a:t>
            </a:r>
            <a:r>
              <a:rPr lang="pt-BR" sz="2400" b="1" dirty="0"/>
              <a:t>”</a:t>
            </a:r>
            <a:r>
              <a:rPr lang="pt-BR" sz="2400" dirty="0"/>
              <a:t>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9EE126-FE1E-801C-FE37-001ACAFAA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425" y="6878370"/>
            <a:ext cx="10184912" cy="230373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5F3CD0-1F00-68A9-8C06-31798615DE6E}"/>
              </a:ext>
            </a:extLst>
          </p:cNvPr>
          <p:cNvSpPr txBox="1"/>
          <p:nvPr/>
        </p:nvSpPr>
        <p:spPr>
          <a:xfrm>
            <a:off x="11353799" y="2554046"/>
            <a:ext cx="6172201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pt-BR" sz="3200" dirty="0"/>
              <a:t>Eu recomendo usar o CPM sempre que você tiver: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3200" dirty="0"/>
              <a:t>Múltiplos projetos compartilhando pacotes.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3200" dirty="0"/>
              <a:t>Problemas com versões inconsistentes.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3200" dirty="0"/>
              <a:t>Vontade de simplificar a manutenção de dependências.</a:t>
            </a:r>
          </a:p>
          <a:p>
            <a:pPr rtl="0">
              <a:buNone/>
            </a:pPr>
            <a:endParaRPr lang="pt-BR" sz="2400" dirty="0"/>
          </a:p>
          <a:p>
            <a:pPr rtl="0">
              <a:buNone/>
            </a:pPr>
            <a:r>
              <a:rPr lang="pt-BR" sz="2400" dirty="0"/>
              <a:t>Recentemente, implementei o CPM em uma solução que migrei do .NET 6 para 9, com 15 projetos e o resultado foi incrível: menos conflitos no merge, versões consistentes e facilidade ao ajustar as versões dos pacotes e atualizações.</a:t>
            </a:r>
          </a:p>
        </p:txBody>
      </p:sp>
    </p:spTree>
    <p:extLst>
      <p:ext uri="{BB962C8B-B14F-4D97-AF65-F5344CB8AC3E}">
        <p14:creationId xmlns:p14="http://schemas.microsoft.com/office/powerpoint/2010/main" val="1029907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A1432-31C8-70B2-672E-47D303201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9E30231-610B-1849-53BB-7BAF0DA85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7A4CF70-422D-A516-3D46-B2B54D5DC0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D452741-720A-E3C7-2A4C-C0FD1E4150F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B7D2ACE-B703-2484-7E55-023CE8F6B01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A771E9C-3249-8A00-EDF9-323FE5BBB045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Keyed Services</a:t>
            </a:r>
            <a:endParaRPr lang="en-US" sz="7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99D8A6-9148-7A8F-81B4-04165FE19813}"/>
              </a:ext>
            </a:extLst>
          </p:cNvPr>
          <p:cNvSpPr txBox="1"/>
          <p:nvPr/>
        </p:nvSpPr>
        <p:spPr>
          <a:xfrm>
            <a:off x="2233246" y="9155668"/>
            <a:ext cx="11482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Usando </a:t>
            </a:r>
            <a:r>
              <a:rPr lang="pt-BR" dirty="0" err="1">
                <a:hlinkClick r:id="rId6"/>
              </a:rPr>
              <a:t>Keyed</a:t>
            </a:r>
            <a:r>
              <a:rPr lang="pt-BR" dirty="0">
                <a:hlinkClick r:id="rId6"/>
              </a:rPr>
              <a:t> Services no </a:t>
            </a:r>
            <a:r>
              <a:rPr lang="pt-BR" dirty="0" err="1">
                <a:hlinkClick r:id="rId6"/>
              </a:rPr>
              <a:t>.Net</a:t>
            </a:r>
            <a:r>
              <a:rPr lang="pt-BR" dirty="0">
                <a:hlinkClick r:id="rId6"/>
              </a:rPr>
              <a:t> 8. O .NET 8 introduziu a possibilidade de… | </a:t>
            </a:r>
            <a:r>
              <a:rPr lang="pt-BR" dirty="0" err="1">
                <a:hlinkClick r:id="rId6"/>
              </a:rPr>
              <a:t>by</a:t>
            </a:r>
            <a:r>
              <a:rPr lang="pt-BR" dirty="0">
                <a:hlinkClick r:id="rId6"/>
              </a:rPr>
              <a:t> Marcio Nizzola | </a:t>
            </a:r>
            <a:r>
              <a:rPr lang="pt-BR" dirty="0" err="1">
                <a:hlinkClick r:id="rId6"/>
              </a:rPr>
              <a:t>Medium</a:t>
            </a:r>
            <a:endParaRPr lang="pt-BR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A57DD02-A0B0-F544-E571-A6CF7066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31927"/>
            <a:ext cx="11793416" cy="82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BE10EF46-1AEF-EF1B-A875-0E59D3FC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3" y="5197352"/>
            <a:ext cx="14421199" cy="358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31F2B38-6E43-D17A-450A-684ECA355070}"/>
              </a:ext>
            </a:extLst>
          </p:cNvPr>
          <p:cNvSpPr txBox="1"/>
          <p:nvPr/>
        </p:nvSpPr>
        <p:spPr>
          <a:xfrm>
            <a:off x="762000" y="274170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utilizando </a:t>
            </a:r>
            <a:r>
              <a:rPr lang="pt-BR" sz="2400" dirty="0" err="1"/>
              <a:t>strings</a:t>
            </a:r>
            <a:r>
              <a:rPr lang="pt-BR" sz="2400" dirty="0"/>
              <a:t> para definir os nomes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8B7DE4-C7FE-24D5-4342-C78CD8379FB0}"/>
              </a:ext>
            </a:extLst>
          </p:cNvPr>
          <p:cNvSpPr txBox="1"/>
          <p:nvPr/>
        </p:nvSpPr>
        <p:spPr>
          <a:xfrm>
            <a:off x="762000" y="4578330"/>
            <a:ext cx="10509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consumindo a injeção de dependência com </a:t>
            </a:r>
            <a:r>
              <a:rPr lang="pt-BR" sz="2400" dirty="0" err="1"/>
              <a:t>keyed</a:t>
            </a:r>
            <a:r>
              <a:rPr lang="pt-BR" sz="2400" dirty="0"/>
              <a:t> </a:t>
            </a:r>
            <a:r>
              <a:rPr lang="pt-BR" sz="2400" dirty="0" err="1"/>
              <a:t>services</a:t>
            </a:r>
            <a:r>
              <a:rPr lang="pt-BR" sz="2400" dirty="0"/>
              <a:t> em </a:t>
            </a:r>
            <a:r>
              <a:rPr lang="pt-BR" sz="2400" dirty="0" err="1"/>
              <a:t>minimal</a:t>
            </a:r>
            <a:r>
              <a:rPr lang="pt-BR" sz="240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605045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4723A-FE28-9EE4-B1C7-593185C0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7A70797-3800-42B7-ECF5-57C1D6101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2D965DB-8481-654A-F78F-840507B02C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375F651-98DD-F723-A7E1-412895BE8DB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E19C8EE-DFEE-7523-98FE-59261F899B4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D7D7C443-91C3-40C3-1745-D167C383037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Executar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qualquer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.cs (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10) 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sem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csproj</a:t>
            </a:r>
            <a:endParaRPr lang="en-US" sz="6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A756AF-E670-B432-2C2B-0E048A020632}"/>
              </a:ext>
            </a:extLst>
          </p:cNvPr>
          <p:cNvSpPr txBox="1"/>
          <p:nvPr/>
        </p:nvSpPr>
        <p:spPr>
          <a:xfrm>
            <a:off x="762000" y="274170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A partir do .NET 10, podemos executar arquivos do C Sharp diretamente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021A5B-E0F5-4F04-43A2-66D46BC6E5E9}"/>
              </a:ext>
            </a:extLst>
          </p:cNvPr>
          <p:cNvSpPr txBox="1"/>
          <p:nvPr/>
        </p:nvSpPr>
        <p:spPr>
          <a:xfrm>
            <a:off x="2532184" y="9390870"/>
            <a:ext cx="11020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Agora a Microsoft surpreendeu…aplicações sem CSPROJ no .NET 10! | </a:t>
            </a:r>
            <a:r>
              <a:rPr lang="pt-BR" dirty="0" err="1">
                <a:hlinkClick r:id="rId6"/>
              </a:rPr>
              <a:t>by</a:t>
            </a:r>
            <a:r>
              <a:rPr lang="pt-BR" dirty="0">
                <a:hlinkClick r:id="rId6"/>
              </a:rPr>
              <a:t> Marcio Nizzola | </a:t>
            </a:r>
            <a:r>
              <a:rPr lang="pt-BR" dirty="0" err="1">
                <a:hlinkClick r:id="rId6"/>
              </a:rPr>
              <a:t>Medium</a:t>
            </a:r>
            <a:endParaRPr lang="pt-B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A94A0B-2D8A-1504-5721-C7EAAAAA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31403"/>
            <a:ext cx="12581755" cy="557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D7A6134-8D26-F52D-9C35-CF75162CE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6976" y="5977143"/>
            <a:ext cx="6992167" cy="13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89756-D582-B292-17C2-4C96C7371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09125C9-E4A6-23C5-76BF-F8F3E4131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28E4972-0EBD-B116-53E9-995DC790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E9CD892-5FBB-16E8-418D-760A0929D14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BCFED9-D8F0-B8E7-18DA-7A996297083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28FAE1A0-5F10-A6F6-2015-B5B966864BAF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já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temos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nativa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!</a:t>
            </a:r>
            <a:endParaRPr lang="en-US" sz="4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DBDB494-17FB-49D6-0FB9-B852FA33E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638" y="2569464"/>
            <a:ext cx="8560362" cy="65257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1B58E76-CDEF-3CF0-E6AC-83580D99D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25" y="4167354"/>
            <a:ext cx="7324915" cy="582482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6F361C-7A29-2860-9A63-D3495DD57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225040"/>
            <a:ext cx="5348871" cy="6316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CBB903-B5ED-281D-B1DC-E41EB2A5C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025840"/>
            <a:ext cx="6739791" cy="98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7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29F02-DBD2-9118-F67F-E44C7C25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1224FF5-7044-0921-6C8E-F70522BEC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B54F4C8-B773-64D2-4ECB-0A563C5AA6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287E43A-10D6-7F4C-98C0-22492F3FD68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D0C7DF-6099-E91E-204C-B73DDB0A3BD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1F5D1A27-9095-080C-A269-958FC59C6E27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Inclusive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validando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tipos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“Record”</a:t>
            </a:r>
            <a:endParaRPr lang="en-US" sz="4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EDA4A9-3E9C-2493-6654-AB3C96B3C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996840"/>
            <a:ext cx="11025054" cy="54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76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AB9C-F282-51FD-4E70-E451C35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7E807D6-52F4-763B-8376-9CBE82DC9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CFFC0FCE-A4DC-C61B-72AD-5443B705E5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A1D9447-A25C-42F7-DEC6-CE3F9DE787D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3171BD1-6B88-F64B-8DD4-2A2A46F108D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485E4CA-D125-E83C-2B66-2BD2AD49B92B}"/>
              </a:ext>
            </a:extLst>
          </p:cNvPr>
          <p:cNvSpPr/>
          <p:nvPr/>
        </p:nvSpPr>
        <p:spPr>
          <a:xfrm>
            <a:off x="762000" y="1306079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Json Patch Document (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10)</a:t>
            </a:r>
            <a:endParaRPr lang="en-US" sz="7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AC8BF1-C6F3-4615-A68D-DF74C76E5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335148"/>
            <a:ext cx="7723632" cy="771038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C609BB-0F02-D2D3-8B7C-F53ECBCF1073}"/>
              </a:ext>
            </a:extLst>
          </p:cNvPr>
          <p:cNvSpPr txBox="1"/>
          <p:nvPr/>
        </p:nvSpPr>
        <p:spPr>
          <a:xfrm>
            <a:off x="9234854" y="871825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Novidades no ASP.NET Core no .NET 10 | Microsoft </a:t>
            </a:r>
            <a:r>
              <a:rPr lang="pt-BR" dirty="0" err="1">
                <a:hlinkClick r:id="rId7"/>
              </a:rPr>
              <a:t>Learn</a:t>
            </a: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97130D1-917A-1449-EE40-CBABE9758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270" y="2335148"/>
            <a:ext cx="8458729" cy="63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55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3E22B-A9F8-935B-B56E-F8803324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8BE1DC4-0C49-A8F4-926F-3B60550FB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B9244FA-9A69-A405-DD1C-D5DF459F65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0B3F974F-59E3-C963-FC70-D11DAD9AEAA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7D058EC-42D7-0D13-3416-8D4E4E3C909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E96FDF3-1ED1-05DB-ADE3-1B334F44294D}"/>
              </a:ext>
            </a:extLst>
          </p:cNvPr>
          <p:cNvSpPr/>
          <p:nvPr/>
        </p:nvSpPr>
        <p:spPr>
          <a:xfrm>
            <a:off x="762000" y="1306079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Múltiplas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bibliotecas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para I.A.</a:t>
            </a:r>
            <a:endParaRPr lang="en-US" sz="7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8F87D9-C733-C04F-BF43-AD890CC1E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756427"/>
            <a:ext cx="13394030" cy="67685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8DA6C5C-AD20-4CA1-4AA6-19BF0DE59608}"/>
              </a:ext>
            </a:extLst>
          </p:cNvPr>
          <p:cNvSpPr txBox="1"/>
          <p:nvPr/>
        </p:nvSpPr>
        <p:spPr>
          <a:xfrm>
            <a:off x="14313877" y="2756427"/>
            <a:ext cx="3393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MCP</a:t>
            </a:r>
          </a:p>
          <a:p>
            <a:endParaRPr lang="pt-BR" sz="3600" dirty="0"/>
          </a:p>
          <a:p>
            <a:endParaRPr lang="pt-BR" sz="3600" dirty="0"/>
          </a:p>
          <a:p>
            <a:r>
              <a:rPr lang="pt-BR" sz="3600" dirty="0" err="1"/>
              <a:t>Semantic</a:t>
            </a:r>
            <a:r>
              <a:rPr lang="pt-BR" sz="3600" dirty="0"/>
              <a:t> Kernel</a:t>
            </a:r>
          </a:p>
          <a:p>
            <a:endParaRPr lang="pt-BR" sz="3600" dirty="0"/>
          </a:p>
          <a:p>
            <a:endParaRPr lang="pt-BR" sz="3600" dirty="0"/>
          </a:p>
          <a:p>
            <a:r>
              <a:rPr lang="pt-BR" sz="3600" dirty="0"/>
              <a:t>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841256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Nosso Propsito"/>
          <p:cNvSpPr/>
          <p:nvPr/>
        </p:nvSpPr>
        <p:spPr>
          <a:xfrm>
            <a:off x="761999" y="3012893"/>
            <a:ext cx="7762876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667"/>
              </a:lnSpc>
              <a:spcBef>
                <a:spcPts val="0"/>
              </a:spcBef>
              <a:spcAft>
                <a:spcPts val="1100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27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Adeus</a:t>
            </a:r>
            <a:r>
              <a:rPr kumimoji="0" lang="en-US" sz="1192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Controllers</a:t>
            </a:r>
            <a:endParaRPr kumimoji="0" lang="en-US" sz="1192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ais do que um evento Um movimento"/>
          <p:cNvSpPr/>
          <p:nvPr/>
        </p:nvSpPr>
        <p:spPr>
          <a:xfrm>
            <a:off x="762000" y="6800850"/>
            <a:ext cx="80295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301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72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Aprenda</a:t>
            </a:r>
            <a:r>
              <a:rPr kumimoji="0" lang="en-US" sz="3272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kumimoji="0" lang="en-US" sz="3272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hoje</a:t>
            </a:r>
            <a:r>
              <a:rPr kumimoji="0" lang="en-US" sz="3272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kumimoji="0" lang="en-US" sz="3272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tudo</a:t>
            </a:r>
            <a:r>
              <a:rPr kumimoji="0" lang="en-US" sz="3272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kumimoji="0" lang="en-US" sz="3272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que</a:t>
            </a:r>
            <a:r>
              <a:rPr kumimoji="0" lang="en-US" sz="3272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kumimoji="0" lang="en-US" sz="3272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precisa</a:t>
            </a:r>
            <a:r>
              <a:rPr kumimoji="0" lang="en-US" sz="3272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para </a:t>
            </a:r>
            <a:r>
              <a:rPr kumimoji="0" lang="en-US" sz="3272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criar</a:t>
            </a:r>
            <a:r>
              <a:rPr kumimoji="0" lang="en-US" sz="3272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Minimal API´s – Sábado 16h</a:t>
            </a:r>
            <a:endParaRPr kumimoji="0" lang="en-US" sz="327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A1B0CAD7-3808-C130-63D9-19D717C0B1FB}"/>
              </a:ext>
            </a:extLst>
          </p:cNvPr>
          <p:cNvSpPr/>
          <p:nvPr/>
        </p:nvSpPr>
        <p:spPr>
          <a:xfrm>
            <a:off x="9763126" y="437885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247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1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Criar</a:t>
            </a:r>
            <a:r>
              <a:rPr kumimoji="0" lang="en-US" sz="2681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endpoints de forma limpa e </a:t>
            </a:r>
            <a:r>
              <a:rPr kumimoji="0" lang="en-US" sz="2681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deixar</a:t>
            </a:r>
            <a:r>
              <a:rPr kumimoji="0" lang="en-US" sz="2681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as </a:t>
            </a:r>
            <a:r>
              <a:rPr kumimoji="0" lang="en-US" sz="2681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aplicações</a:t>
            </a:r>
            <a:r>
              <a:rPr kumimoji="0" lang="en-US" sz="2681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.NET </a:t>
            </a:r>
            <a:r>
              <a:rPr kumimoji="0" lang="en-US" sz="2681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cada</a:t>
            </a:r>
            <a:r>
              <a:rPr kumimoji="0" lang="en-US" sz="2681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kumimoji="0" lang="en-US" sz="2681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vez</a:t>
            </a:r>
            <a:r>
              <a:rPr kumimoji="0" lang="en-US" sz="2681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kumimoji="0" lang="en-US" sz="2681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mais</a:t>
            </a:r>
            <a:r>
              <a:rPr kumimoji="0" lang="en-US" sz="2681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simples</a:t>
            </a: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247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Com </a:t>
            </a:r>
            <a:r>
              <a:rPr kumimoji="0" lang="en-US" sz="268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essa</a:t>
            </a: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kumimoji="0" lang="en-US" sz="268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idéia</a:t>
            </a: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, </a:t>
            </a:r>
            <a:r>
              <a:rPr kumimoji="0" lang="en-US" sz="268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que</a:t>
            </a: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kumimoji="0" lang="en-US" sz="268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outras</a:t>
            </a: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kumimoji="0" lang="en-US" sz="268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linguagens</a:t>
            </a: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kumimoji="0" lang="en-US" sz="268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já</a:t>
            </a: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kumimoji="0" lang="en-US" sz="268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faziam</a:t>
            </a: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kumimoji="0" lang="en-US" sz="268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surgiu</a:t>
            </a: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kumimoji="0" lang="en-US" sz="268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este</a:t>
            </a: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</a:t>
            </a:r>
            <a:r>
              <a:rPr kumimoji="0" lang="en-US" sz="268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conceito</a:t>
            </a:r>
            <a:r>
              <a:rPr kumimoji="0" lang="en-US" sz="268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! </a:t>
            </a:r>
            <a:endParaRPr kumimoji="0" lang="en-US" sz="26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6" name="Nosso Propsito">
            <a:extLst>
              <a:ext uri="{FF2B5EF4-FFF2-40B4-BE49-F238E27FC236}">
                <a16:creationId xmlns:a16="http://schemas.microsoft.com/office/drawing/2014/main" id="{CC78135B-9A30-F23A-182D-CA95E2E6E75D}"/>
              </a:ext>
            </a:extLst>
          </p:cNvPr>
          <p:cNvSpPr/>
          <p:nvPr/>
        </p:nvSpPr>
        <p:spPr>
          <a:xfrm>
            <a:off x="3629025" y="438497"/>
            <a:ext cx="12268200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667"/>
              </a:lnSpc>
              <a:spcBef>
                <a:spcPts val="0"/>
              </a:spcBef>
              <a:spcAft>
                <a:spcPts val="1100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Amanhã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kumimoji="0" lang="en-US" sz="11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tem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kumimoji="0" lang="en-US" sz="11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mais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!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2000" y="2838817"/>
            <a:ext cx="10938933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6074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Siga-me nas redes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607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linktr.ee/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nizzola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 Regular" pitchFamily="34" charset="0"/>
              <a:ea typeface="+mn-ea"/>
              <a:cs typeface="Maven Pro Regular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607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@nizzola.dev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76AFB71-B9F2-A347-0FA1-7F91FF47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1918B88-7904-481A-82C1-1157BF93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Imagem 20" descr="Homem em pé com a mão&#10;&#10;O conteúdo gerado por IA pode estar incorreto.">
            <a:extLst>
              <a:ext uri="{FF2B5EF4-FFF2-40B4-BE49-F238E27FC236}">
                <a16:creationId xmlns:a16="http://schemas.microsoft.com/office/drawing/2014/main" id="{F44E3B10-F891-A452-A4DE-3B969BD148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26329" y="3634906"/>
            <a:ext cx="6349206" cy="63492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6D204-06EF-B355-CFB4-5E1473C7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B18B8F8-14D6-A69B-37CC-255D8F29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7651C0E-9992-3D38-3A60-07B30BBA12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3EDAACC-0CA9-5417-BAB6-1409FE938CEA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4459">
                    <a:alpha val="60000"/>
                  </a:srgbClr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2358AD6A-CC5F-9822-CDD6-3A14362241C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C22A53AC-BD25-9356-9B30-B367D3773030}"/>
              </a:ext>
            </a:extLst>
          </p:cNvPr>
          <p:cNvSpPr txBox="1">
            <a:spLocks/>
          </p:cNvSpPr>
          <p:nvPr/>
        </p:nvSpPr>
        <p:spPr>
          <a:xfrm>
            <a:off x="762000" y="1139693"/>
            <a:ext cx="16764000" cy="149961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2ABD0D89-CA0E-BC9F-18F2-CD7427FF0000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802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8E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Comunidade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5D324FD-98E7-8631-6081-F6BF06655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03" y="2302832"/>
            <a:ext cx="8256139" cy="4334472"/>
          </a:xfrm>
          <a:prstGeom prst="rect">
            <a:avLst/>
          </a:prstGeom>
        </p:spPr>
      </p:pic>
      <p:pic>
        <p:nvPicPr>
          <p:cNvPr id="12" name="Picture 7" descr="A picture containing plate, drawing, food&#10;&#10;Description automatically generated">
            <a:extLst>
              <a:ext uri="{FF2B5EF4-FFF2-40B4-BE49-F238E27FC236}">
                <a16:creationId xmlns:a16="http://schemas.microsoft.com/office/drawing/2014/main" id="{4E357EC7-BF89-1D41-2041-F501F1082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000" y="8558506"/>
            <a:ext cx="5135719" cy="1091340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26D10072-0763-003C-D384-2204E5805D9C}"/>
              </a:ext>
            </a:extLst>
          </p:cNvPr>
          <p:cNvSpPr txBox="1">
            <a:spLocks/>
          </p:cNvSpPr>
          <p:nvPr/>
        </p:nvSpPr>
        <p:spPr>
          <a:xfrm>
            <a:off x="762000" y="7100799"/>
            <a:ext cx="8381999" cy="1447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Membro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fundador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Comunidade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com 5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anos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 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já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organizou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 12 Meetups, Palestras e Lives (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TechChat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E4E53E-72B9-169E-47F1-942180F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602" y="2324476"/>
            <a:ext cx="5458265" cy="68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7A497DBD-38AA-B0F2-CC37-19559FFC4154}"/>
              </a:ext>
            </a:extLst>
          </p:cNvPr>
          <p:cNvSpPr/>
          <p:nvPr/>
        </p:nvSpPr>
        <p:spPr>
          <a:xfrm>
            <a:off x="5767755" y="5926015"/>
            <a:ext cx="2936630" cy="7112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7" descr="A picture containing plate, drawing, food&#10;&#10;Description automatically generated">
            <a:extLst>
              <a:ext uri="{FF2B5EF4-FFF2-40B4-BE49-F238E27FC236}">
                <a16:creationId xmlns:a16="http://schemas.microsoft.com/office/drawing/2014/main" id="{F6E2AE30-1A1B-4C93-E9B7-E55AE031B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079" y="6013021"/>
            <a:ext cx="2529875" cy="5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Nosso Propsito"/>
          <p:cNvSpPr/>
          <p:nvPr/>
        </p:nvSpPr>
        <p:spPr>
          <a:xfrm>
            <a:off x="761999" y="3012893"/>
            <a:ext cx="7281333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667"/>
              </a:lnSpc>
              <a:spcBef>
                <a:spcPts val="0"/>
              </a:spcBef>
              <a:spcAft>
                <a:spcPts val="1100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27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Um Tour pela </a:t>
            </a:r>
            <a:r>
              <a:rPr kumimoji="0" lang="en-US" sz="11927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história</a:t>
            </a:r>
            <a:endParaRPr kumimoji="0" lang="en-US" sz="1192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77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6D2104-DBBD-CCDA-6CC1-994D787D3FDB}"/>
              </a:ext>
            </a:extLst>
          </p:cNvPr>
          <p:cNvSpPr txBox="1"/>
          <p:nvPr/>
        </p:nvSpPr>
        <p:spPr>
          <a:xfrm>
            <a:off x="761999" y="8458172"/>
            <a:ext cx="9223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9"/>
              </a:rPr>
              <a:t>Code</a:t>
            </a:r>
            <a:r>
              <a:rPr lang="pt-BR" dirty="0">
                <a:hlinkClick r:id="rId9"/>
              </a:rPr>
              <a:t> Wars - A Evolução do .NET</a:t>
            </a:r>
            <a:endParaRPr lang="pt-BR" dirty="0"/>
          </a:p>
        </p:txBody>
      </p:sp>
      <p:pic>
        <p:nvPicPr>
          <p:cNvPr id="1028" name="Picture 4" descr="Video - Free multimedia icons">
            <a:hlinkClick r:id="rId10" action="ppaction://hlinkfile"/>
            <a:extLst>
              <a:ext uri="{FF2B5EF4-FFF2-40B4-BE49-F238E27FC236}">
                <a16:creationId xmlns:a16="http://schemas.microsoft.com/office/drawing/2014/main" id="{1988E035-0369-D1FF-B771-D1D265C3C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723" y="224205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4CD55-435E-50C9-6F09-57978243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9C34F70-CAD6-D166-E7CD-380AACD83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C4FADC2-A848-0565-1303-A4834E4C8E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4CC9EB1-AC94-8A9D-A5B8-B31FD9909BC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EAE7A32-3BAF-0376-9B3C-71F59E10596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DDEB95F-DE63-D772-FAE6-FD0DE94ABB93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do .NET</a:t>
            </a:r>
            <a:endParaRPr lang="en-US" sz="7200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647F8E1-7996-4828-815F-29DCF1514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46" y="2826627"/>
            <a:ext cx="15659100" cy="6276975"/>
          </a:xfrm>
          <a:prstGeom prst="rect">
            <a:avLst/>
          </a:prstGeom>
        </p:spPr>
      </p:pic>
      <p:pic>
        <p:nvPicPr>
          <p:cNvPr id="17" name="Imagem 16" descr="Diagrama&#10;&#10;O conteúdo gerado por IA pode estar incorreto.">
            <a:extLst>
              <a:ext uri="{FF2B5EF4-FFF2-40B4-BE49-F238E27FC236}">
                <a16:creationId xmlns:a16="http://schemas.microsoft.com/office/drawing/2014/main" id="{07B4CDF0-E658-C9ED-A42F-CE123690F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54" y="2826627"/>
            <a:ext cx="18014266" cy="69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6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B4F0A-B4F4-B262-3090-0ADADFDA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8EBD211-F11E-DBF8-C15F-DCB29E603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2C9F83B-0F4F-25CF-36E8-D7DC4342D6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CCABEEF-D9CF-DD87-5D13-E3F718A779C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1567D2D-1B38-DFBF-E60B-A92AFEE293C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449A939-398A-6DAA-8E9D-0EBF65BD2F69}"/>
              </a:ext>
            </a:extLst>
          </p:cNvPr>
          <p:cNvSpPr/>
          <p:nvPr/>
        </p:nvSpPr>
        <p:spPr>
          <a:xfrm>
            <a:off x="9815146" y="1486317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do .NET</a:t>
            </a:r>
            <a:endParaRPr lang="en-US" sz="7200" dirty="0"/>
          </a:p>
        </p:txBody>
      </p:sp>
      <p:pic>
        <p:nvPicPr>
          <p:cNvPr id="2050" name="Picture 2" descr="Graph from GitHub's Octoverse 2024 report showing the top programming languages from 2014-2024. In 2024, the top languages include Python (1), JavaScript (2), TypeScript (3), Java (4), C# (5), C++ (6), PHP (7), Shell (8), C (9), and Go (10).">
            <a:extLst>
              <a:ext uri="{FF2B5EF4-FFF2-40B4-BE49-F238E27FC236}">
                <a16:creationId xmlns:a16="http://schemas.microsoft.com/office/drawing/2014/main" id="{073A659D-6665-E413-4102-4D43C1766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" y="1409700"/>
            <a:ext cx="8507349" cy="850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8C4DA8-62FF-6FEE-265B-9ABBA434D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145" y="2807362"/>
            <a:ext cx="8318599" cy="59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58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7ED1-1761-F2F5-0F26-F318CB2FE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6EA71E9-13FB-C482-0954-A3736E15C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4CD6295-405F-D240-FF7C-6749414E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353199E-96AE-F76B-3A29-7BF50E17C77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F829736-0BAD-4122-79BB-AEEA228BD70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4AF9E33-CD94-D57B-D5B9-18A86044C7CB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eu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tenho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visto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nas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entrevistas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….</a:t>
            </a:r>
            <a:endParaRPr lang="en-US" sz="7200" dirty="0"/>
          </a:p>
        </p:txBody>
      </p:sp>
      <p:pic>
        <p:nvPicPr>
          <p:cNvPr id="5" name="Google Shape;110;p5" descr="Guia Completo da Carreira em Desenvolvimento Web - Tecnólogo">
            <a:extLst>
              <a:ext uri="{FF2B5EF4-FFF2-40B4-BE49-F238E27FC236}">
                <a16:creationId xmlns:a16="http://schemas.microsoft.com/office/drawing/2014/main" id="{6E168C6A-8DFA-7DDC-080D-1B7E5C3730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7231" r="8748" b="-1"/>
          <a:stretch/>
        </p:blipFill>
        <p:spPr>
          <a:xfrm>
            <a:off x="11513487" y="3140964"/>
            <a:ext cx="5911596" cy="61447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Google Shape;109;p5">
            <a:extLst>
              <a:ext uri="{FF2B5EF4-FFF2-40B4-BE49-F238E27FC236}">
                <a16:creationId xmlns:a16="http://schemas.microsoft.com/office/drawing/2014/main" id="{63338E80-30DB-1E9E-2DBD-35CE4823D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451630"/>
              </p:ext>
            </p:extLst>
          </p:nvPr>
        </p:nvGraphicFramePr>
        <p:xfrm>
          <a:off x="457200" y="2795954"/>
          <a:ext cx="10471868" cy="7269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DABA92EE-B961-3BBE-66F0-3FACA7DC8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9516" y="2901601"/>
            <a:ext cx="10381863" cy="66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1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9DD3-9228-64A5-A400-E1B410E4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6975E54-AD35-1B8C-0DED-82942EE26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1C3BCAD-25FE-282D-1E47-0C0CFA67A0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B90193C-35E3-6DF0-98C7-1113C2D2D01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DBA4FC0-5B55-F05C-B83E-EF56FAF4407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9FCA2079-22A7-7535-1AAD-475EE0D7CA9C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Você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está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fato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utilizando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.NET 8/9..?</a:t>
            </a:r>
            <a:endParaRPr lang="en-US" sz="7200" dirty="0"/>
          </a:p>
        </p:txBody>
      </p:sp>
      <p:sp>
        <p:nvSpPr>
          <p:cNvPr id="4" name="Google Shape;122;p6">
            <a:extLst>
              <a:ext uri="{FF2B5EF4-FFF2-40B4-BE49-F238E27FC236}">
                <a16:creationId xmlns:a16="http://schemas.microsoft.com/office/drawing/2014/main" id="{D8E799EC-AB95-EF18-A1B8-8E311D8E1933}"/>
              </a:ext>
            </a:extLst>
          </p:cNvPr>
          <p:cNvSpPr txBox="1">
            <a:spLocks/>
          </p:cNvSpPr>
          <p:nvPr/>
        </p:nvSpPr>
        <p:spPr>
          <a:xfrm>
            <a:off x="558563" y="3495825"/>
            <a:ext cx="15707206" cy="54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dirty="0"/>
              <a:t>Você escreve código utilizando novos recursos, ou só mudou o número da versão ?</a:t>
            </a:r>
            <a:endParaRPr lang="pt-BR" dirty="0"/>
          </a:p>
          <a:p>
            <a:pPr indent="-685800">
              <a:buSzPts val="2400"/>
            </a:pPr>
            <a:r>
              <a:rPr lang="pt-BR" sz="3600" dirty="0" err="1"/>
              <a:t>Minimal</a:t>
            </a:r>
            <a:r>
              <a:rPr lang="pt-BR" sz="3600" dirty="0"/>
              <a:t> Api</a:t>
            </a:r>
          </a:p>
          <a:p>
            <a:pPr indent="-685800">
              <a:buSzPts val="2400"/>
            </a:pPr>
            <a:r>
              <a:rPr lang="pt-BR" sz="3600" dirty="0"/>
              <a:t>Rate </a:t>
            </a:r>
            <a:r>
              <a:rPr lang="pt-BR" sz="3600" dirty="0" err="1"/>
              <a:t>Limit</a:t>
            </a:r>
            <a:endParaRPr lang="pt-BR" sz="3600" dirty="0"/>
          </a:p>
          <a:p>
            <a:pPr indent="-685800">
              <a:buSzPts val="2400"/>
            </a:pPr>
            <a:r>
              <a:rPr lang="pt-BR" sz="3600" dirty="0" err="1"/>
              <a:t>Hybrid</a:t>
            </a:r>
            <a:r>
              <a:rPr lang="pt-BR" sz="3600" dirty="0"/>
              <a:t> cache</a:t>
            </a:r>
          </a:p>
          <a:p>
            <a:pPr indent="-685800">
              <a:buSzPts val="2400"/>
            </a:pPr>
            <a:r>
              <a:rPr lang="pt-BR" sz="3600" dirty="0"/>
              <a:t>Primary </a:t>
            </a:r>
            <a:r>
              <a:rPr lang="pt-BR" sz="3600" dirty="0" err="1"/>
              <a:t>Constructor</a:t>
            </a:r>
            <a:endParaRPr lang="pt-BR" sz="3600" dirty="0"/>
          </a:p>
          <a:p>
            <a:pPr indent="-685800">
              <a:buSzPts val="2400"/>
            </a:pPr>
            <a:r>
              <a:rPr lang="pt-BR" sz="3600" dirty="0"/>
              <a:t>Novidades do Entity Framework</a:t>
            </a:r>
          </a:p>
          <a:p>
            <a:pPr indent="-685800">
              <a:buSzPts val="2400"/>
            </a:pPr>
            <a:r>
              <a:rPr lang="pt-BR" sz="3600" dirty="0" err="1"/>
              <a:t>Worker</a:t>
            </a:r>
            <a:r>
              <a:rPr lang="pt-BR" sz="3600" dirty="0"/>
              <a:t> Services</a:t>
            </a:r>
          </a:p>
          <a:p>
            <a:pPr indent="-685800">
              <a:buSzPts val="2400"/>
            </a:pPr>
            <a:r>
              <a:rPr lang="pt-BR" sz="3600" dirty="0"/>
              <a:t>UUID v7</a:t>
            </a:r>
          </a:p>
          <a:p>
            <a:pPr indent="-400050">
              <a:lnSpc>
                <a:spcPct val="169565"/>
              </a:lnSpc>
              <a:spcBef>
                <a:spcPts val="0"/>
              </a:spcBef>
              <a:buSzPts val="2400"/>
            </a:pPr>
            <a:r>
              <a:rPr lang="pt-BR" sz="3600" dirty="0"/>
              <a:t>   </a:t>
            </a:r>
            <a:r>
              <a:rPr lang="pt-BR" sz="3600" dirty="0" err="1"/>
              <a:t>Validation</a:t>
            </a:r>
            <a:r>
              <a:rPr lang="pt-BR" sz="3600" dirty="0"/>
              <a:t> </a:t>
            </a:r>
            <a:r>
              <a:rPr lang="pt-BR" sz="3600" dirty="0" err="1"/>
              <a:t>Support</a:t>
            </a:r>
            <a:r>
              <a:rPr lang="pt-BR" sz="3600" dirty="0"/>
              <a:t> for </a:t>
            </a:r>
            <a:r>
              <a:rPr lang="pt-BR" sz="3600" dirty="0" err="1"/>
              <a:t>Minimal</a:t>
            </a:r>
            <a:r>
              <a:rPr lang="pt-BR" sz="3600" dirty="0"/>
              <a:t> APIs</a:t>
            </a:r>
          </a:p>
        </p:txBody>
      </p:sp>
      <p:pic>
        <p:nvPicPr>
          <p:cNvPr id="6" name="Google Shape;120;p6" descr="Resultado de imagem para logo .net">
            <a:extLst>
              <a:ext uri="{FF2B5EF4-FFF2-40B4-BE49-F238E27FC236}">
                <a16:creationId xmlns:a16="http://schemas.microsoft.com/office/drawing/2014/main" id="{C40A544C-1C94-C4F8-2678-F10ED497964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14834" y="4186069"/>
            <a:ext cx="7725416" cy="45148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901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5433</TotalTime>
  <Words>2453</Words>
  <Application>Microsoft Office PowerPoint</Application>
  <PresentationFormat>Personalizar</PresentationFormat>
  <Paragraphs>328</Paragraphs>
  <Slides>38</Slides>
  <Notes>38</Notes>
  <HiddenSlides>1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50" baseType="lpstr">
      <vt:lpstr>Maven Pro Medium</vt:lpstr>
      <vt:lpstr>Calibri Light</vt:lpstr>
      <vt:lpstr>Arial</vt:lpstr>
      <vt:lpstr>Aptos Display</vt:lpstr>
      <vt:lpstr>Calibri</vt:lpstr>
      <vt:lpstr>Inter</vt:lpstr>
      <vt:lpstr>Aptos</vt:lpstr>
      <vt:lpstr>Quattrocento Sans</vt:lpstr>
      <vt:lpstr>Maven Pro Regular</vt:lpstr>
      <vt:lpstr>Maven Pro Black</vt:lpstr>
      <vt:lpstr>Inter Italic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marcio@nizzola.com.br</cp:lastModifiedBy>
  <cp:revision>22</cp:revision>
  <dcterms:created xsi:type="dcterms:W3CDTF">2025-05-13T22:34:59Z</dcterms:created>
  <dcterms:modified xsi:type="dcterms:W3CDTF">2025-10-24T00:02:43Z</dcterms:modified>
  <cp:category/>
</cp:coreProperties>
</file>